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46.xml" ContentType="application/vnd.openxmlformats-officedocument.presentationml.slideLayout+xml"/>
  <Override PartName="/ppt/slideLayouts/slideLayout29.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slideLayout26.xml" ContentType="application/vnd.openxmlformats-officedocument.presentationml.slideLayout+xml"/>
  <Override PartName="/ppt/slideLayouts/slideLayout51.xml" ContentType="application/vnd.openxmlformats-officedocument.presentationml.slideLayout+xml"/>
  <Override PartName="/ppt/slideLayouts/slideLayout34.xml" ContentType="application/vnd.openxmlformats-officedocument.presentationml.slideLayout+xml"/>
  <Override PartName="/ppt/slideLayouts/slideLayout17.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50.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42.xml" ContentType="application/vnd.openxmlformats-officedocument.presentationml.slideLayout+xml"/>
  <Override PartName="/ppt/slideLayouts/_rels/slideLayout33.xml.rels" ContentType="application/vnd.openxmlformats-package.relationships+xml"/>
  <Override PartName="/ppt/slideLayouts/_rels/slideLayout50.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51.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46.xml.rels" ContentType="application/vnd.openxmlformats-package.relationships+xml"/>
  <Override PartName="/ppt/slideLayouts/_rels/slideLayout29.xml.rels" ContentType="application/vnd.openxmlformats-package.relationships+xml"/>
  <Override PartName="/ppt/slideLayouts/_rels/slideLayout45.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42.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10.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3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38.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9.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slideLayout2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1.xml" ContentType="application/vnd.openxmlformats-officedocument.presentationml.slideLayout+xml"/>
  <Override PartName="/ppt/slideLayouts/slideLayout37.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8.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5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4.xml" ContentType="application/vnd.openxmlformats-officedocument.presentationml.slideLayout+xml"/>
  <Override PartName="/ppt/slideLayouts/slideLayout57.xml" ContentType="application/vnd.openxmlformats-officedocument.presentationml.slideLayout+xml"/>
  <Override PartName="/ppt/slideLayouts/slideLayout15.xml" ContentType="application/vnd.openxmlformats-officedocument.presentationml.slideLayout+xml"/>
  <Override PartName="/ppt/slideLayouts/slideLayout5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9.jpeg" ContentType="image/jpeg"/>
  <Override PartName="/ppt/media/image13.png" ContentType="image/png"/>
  <Override PartName="/ppt/media/image8.png" ContentType="image/png"/>
  <Override PartName="/ppt/media/image16.png" ContentType="image/png"/>
  <Override PartName="/ppt/media/image15.png" ContentType="image/png"/>
  <Override PartName="/ppt/media/image14.png" ContentType="image/png"/>
  <Override PartName="/ppt/media/image1.png" ContentType="image/png"/>
  <Override PartName="/ppt/media/image3.png" ContentType="image/png"/>
  <Override PartName="/ppt/media/image4.jpeg" ContentType="image/jpeg"/>
  <Override PartName="/ppt/media/image2.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22.xml.rels" ContentType="application/vnd.openxmlformats-package.relationships+xml"/>
  <Override PartName="/ppt/slides/_rels/slide65.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30.xml.rels" ContentType="application/vnd.openxmlformats-package.relationships+xml"/>
  <Override PartName="/ppt/slides/_rels/slide73.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78.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69.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50.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67.xml.rels" ContentType="application/vnd.openxmlformats-package.relationships+xml"/>
  <Override PartName="/ppt/slides/_rels/slide34.xml.rels" ContentType="application/vnd.openxmlformats-package.relationships+xml"/>
  <Override PartName="/ppt/slides/_rels/slide77.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79.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30.xml" ContentType="application/vnd.openxmlformats-officedocument.presentationml.slide+xml"/>
  <Override PartName="/ppt/slides/slide73.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78.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34.xml" ContentType="application/vnd.openxmlformats-officedocument.presentationml.slide+xml"/>
  <Override PartName="/ppt/slides/slide77.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7.xml" ContentType="application/vnd.openxmlformats-officedocument.presentationml.slide+xml"/>
  <Override PartName="/ppt/slides/slide24.xml" ContentType="application/vnd.openxmlformats-officedocument.presentationml.slide+xml"/>
  <Override PartName="/ppt/slides/slide7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300" spc="-1" strike="noStrike">
                <a:solidFill>
                  <a:srgbClr val="000000"/>
                </a:solidFill>
                <a:latin typeface="DejaVu Sans"/>
                <a:ea typeface="DejaVu Sans"/>
              </a:defRPr>
            </a:pPr>
            <a:r>
              <a:rPr b="0" sz="1300" spc="-1" strike="noStrike">
                <a:solidFill>
                  <a:srgbClr val="000000"/>
                </a:solidFill>
                <a:latin typeface="DejaVu Sans"/>
                <a:ea typeface="DejaVu Sans"/>
              </a:rPr>
              <a:t>Summary of overall lifecycle GWP impacts for Lower Medium Cars for different powertrain type</a:t>
            </a:r>
          </a:p>
        </c:rich>
      </c:tx>
      <c:overlay val="0"/>
      <c:spPr>
        <a:noFill/>
        <a:ln w="0">
          <a:noFill/>
        </a:ln>
      </c:spPr>
    </c:title>
    <c:autoTitleDeleted val="0"/>
    <c:plotArea>
      <c:barChart>
        <c:barDir val="bar"/>
        <c:grouping val="clustered"/>
        <c:varyColors val="0"/>
        <c:ser>
          <c:idx val="0"/>
          <c:order val="0"/>
          <c:tx>
            <c:strRef>
              <c:f>label 0</c:f>
              <c:strCache>
                <c:ptCount val="1"/>
                <c:pt idx="0">
                  <c:v>2050 (TECH1.5)</c:v>
                </c:pt>
              </c:strCache>
            </c:strRef>
          </c:tx>
          <c:spPr>
            <a:solidFill>
              <a:srgbClr val="579d1c"/>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0</c:f>
              <c:numCache>
                <c:formatCode>General</c:formatCode>
                <c:ptCount val="10"/>
                <c:pt idx="0">
                  <c:v>52</c:v>
                </c:pt>
                <c:pt idx="1">
                  <c:v>30</c:v>
                </c:pt>
                <c:pt idx="2">
                  <c:v>50</c:v>
                </c:pt>
                <c:pt idx="3">
                  <c:v>52</c:v>
                </c:pt>
                <c:pt idx="4">
                  <c:v>100</c:v>
                </c:pt>
                <c:pt idx="5">
                  <c:v>125</c:v>
                </c:pt>
                <c:pt idx="6">
                  <c:v>180</c:v>
                </c:pt>
                <c:pt idx="7">
                  <c:v>220</c:v>
                </c:pt>
                <c:pt idx="8">
                  <c:v>125</c:v>
                </c:pt>
                <c:pt idx="9">
                  <c:v>160</c:v>
                </c:pt>
              </c:numCache>
            </c:numRef>
          </c:val>
        </c:ser>
        <c:ser>
          <c:idx val="1"/>
          <c:order val="1"/>
          <c:tx>
            <c:strRef>
              <c:f>label 1</c:f>
              <c:strCache>
                <c:ptCount val="1"/>
                <c:pt idx="0">
                  <c:v>2050</c:v>
                </c:pt>
              </c:strCache>
            </c:strRef>
          </c:tx>
          <c:spPr>
            <a:solidFill>
              <a:srgbClr val="ffd320"/>
            </a:solidFill>
            <a:ln w="0">
              <a:noFill/>
            </a:ln>
          </c:spPr>
          <c:invertIfNegative val="0"/>
          <c:dPt>
            <c:idx val="8"/>
            <c:invertIfNegative val="0"/>
            <c:spPr>
              <a:solidFill>
                <a:srgbClr val="ffd320"/>
              </a:solidFill>
              <a:ln w="0">
                <a:noFill/>
              </a:ln>
            </c:spPr>
          </c:dPt>
          <c:dLbls>
            <c:dLbl>
              <c:idx val="8"/>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1</c:f>
              <c:numCache>
                <c:formatCode>General</c:formatCode>
                <c:ptCount val="10"/>
                <c:pt idx="0">
                  <c:v>80</c:v>
                </c:pt>
                <c:pt idx="1">
                  <c:v>45</c:v>
                </c:pt>
                <c:pt idx="2">
                  <c:v>75</c:v>
                </c:pt>
                <c:pt idx="3">
                  <c:v>75</c:v>
                </c:pt>
                <c:pt idx="4">
                  <c:v>148</c:v>
                </c:pt>
                <c:pt idx="5">
                  <c:v>160</c:v>
                </c:pt>
                <c:pt idx="6">
                  <c:v>155</c:v>
                </c:pt>
                <c:pt idx="7">
                  <c:v>225</c:v>
                </c:pt>
                <c:pt idx="8">
                  <c:v>175</c:v>
                </c:pt>
                <c:pt idx="9">
                  <c:v>220</c:v>
                </c:pt>
              </c:numCache>
            </c:numRef>
          </c:val>
        </c:ser>
        <c:ser>
          <c:idx val="2"/>
          <c:order val="2"/>
          <c:tx>
            <c:strRef>
              <c:f>label 2</c:f>
              <c:strCache>
                <c:ptCount val="1"/>
                <c:pt idx="0">
                  <c:v>2030</c:v>
                </c:pt>
              </c:strCache>
            </c:strRef>
          </c:tx>
          <c:spPr>
            <a:solidFill>
              <a:srgbClr val="ff420e"/>
            </a:solidFill>
            <a:ln w="0">
              <a:noFill/>
            </a:ln>
          </c:spPr>
          <c:invertIfNegative val="0"/>
          <c:dLbls>
            <c:txPr>
              <a:bodyPr wrap="square"/>
              <a:lstStyle/>
              <a:p>
                <a:pPr>
                  <a:defRPr b="0" sz="1000" spc="-1" strike="noStrike">
                    <a:solidFill>
                      <a:srgbClr val="000000"/>
                    </a:solidFill>
                    <a:latin typeface="DejaVu Sans"/>
                    <a:ea typeface="DejaVu Sans"/>
                  </a:defRPr>
                </a:pPr>
              </a:p>
            </c:txPr>
            <c:dLblPos val="outEnd"/>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2</c:f>
              <c:numCache>
                <c:formatCode>General</c:formatCode>
                <c:ptCount val="10"/>
                <c:pt idx="0">
                  <c:v>145</c:v>
                </c:pt>
                <c:pt idx="1">
                  <c:v>60</c:v>
                </c:pt>
                <c:pt idx="2">
                  <c:v>95</c:v>
                </c:pt>
                <c:pt idx="3">
                  <c:v>100</c:v>
                </c:pt>
                <c:pt idx="4">
                  <c:v>158</c:v>
                </c:pt>
                <c:pt idx="5">
                  <c:v>165</c:v>
                </c:pt>
                <c:pt idx="6">
                  <c:v>170</c:v>
                </c:pt>
                <c:pt idx="7">
                  <c:v>238</c:v>
                </c:pt>
                <c:pt idx="8">
                  <c:v>195</c:v>
                </c:pt>
                <c:pt idx="9">
                  <c:v>240</c:v>
                </c:pt>
              </c:numCache>
            </c:numRef>
          </c:val>
        </c:ser>
        <c:ser>
          <c:idx val="3"/>
          <c:order val="3"/>
          <c:tx>
            <c:strRef>
              <c:f>label 3</c:f>
              <c:strCache>
                <c:ptCount val="1"/>
                <c:pt idx="0">
                  <c:v>2020</c:v>
                </c:pt>
              </c:strCache>
            </c:strRef>
          </c:tx>
          <c:spPr>
            <a:solidFill>
              <a:srgbClr val="004586"/>
            </a:solidFill>
            <a:ln w="0">
              <a:noFill/>
            </a:ln>
          </c:spPr>
          <c:invertIfNegative val="0"/>
          <c:dPt>
            <c:idx val="8"/>
            <c:invertIfNegative val="0"/>
            <c:spPr>
              <a:solidFill>
                <a:srgbClr val="004586"/>
              </a:solidFill>
              <a:ln w="0">
                <a:noFill/>
              </a:ln>
            </c:spPr>
          </c:dPt>
          <c:dPt>
            <c:idx val="9"/>
            <c:invertIfNegative val="0"/>
            <c:spPr>
              <a:solidFill>
                <a:srgbClr val="004586"/>
              </a:solidFill>
              <a:ln w="0">
                <a:noFill/>
              </a:ln>
            </c:spPr>
          </c:dPt>
          <c:dLbls>
            <c:numFmt formatCode="General" sourceLinked="0"/>
            <c:dLbl>
              <c:idx val="8"/>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dLbl>
              <c:idx val="9"/>
              <c:numFmt formatCode="General" sourceLinked="0"/>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dLbl>
            <c:txPr>
              <a:bodyPr wrap="square"/>
              <a:lstStyle/>
              <a:p>
                <a:pPr>
                  <a:defRPr b="0" sz="1000" spc="-1" strike="noStrike">
                    <a:solidFill>
                      <a:srgbClr val="000000"/>
                    </a:solidFill>
                    <a:latin typeface="DejaVu Sans"/>
                    <a:ea typeface="DejaVu Sans"/>
                  </a:defRPr>
                </a:pPr>
              </a:p>
            </c:txPr>
            <c:dLblPos val="outEnd"/>
            <c:showLegendKey val="0"/>
            <c:showVal val="1"/>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10"/>
                <c:pt idx="0">
                  <c:v>FCEV</c:v>
                </c:pt>
                <c:pt idx="1">
                  <c:v>BEV</c:v>
                </c:pt>
                <c:pt idx="2">
                  <c:v>PHEV-D</c:v>
                </c:pt>
                <c:pt idx="3">
                  <c:v>PHEV-G</c:v>
                </c:pt>
                <c:pt idx="4">
                  <c:v>HEV-D</c:v>
                </c:pt>
                <c:pt idx="5">
                  <c:v>HEV-G</c:v>
                </c:pt>
                <c:pt idx="6">
                  <c:v>ICEV-CNG</c:v>
                </c:pt>
                <c:pt idx="7">
                  <c:v>ICEV-LPG</c:v>
                </c:pt>
                <c:pt idx="8">
                  <c:v>ICEV-D</c:v>
                </c:pt>
                <c:pt idx="9">
                  <c:v>ICEV-G</c:v>
                </c:pt>
              </c:strCache>
            </c:strRef>
          </c:cat>
          <c:val>
            <c:numRef>
              <c:f>3</c:f>
              <c:numCache>
                <c:formatCode>General</c:formatCode>
                <c:ptCount val="10"/>
                <c:pt idx="0">
                  <c:v>186</c:v>
                </c:pt>
                <c:pt idx="1">
                  <c:v>120</c:v>
                </c:pt>
                <c:pt idx="2">
                  <c:v>138</c:v>
                </c:pt>
                <c:pt idx="3">
                  <c:v>143</c:v>
                </c:pt>
                <c:pt idx="4">
                  <c:v>187</c:v>
                </c:pt>
                <c:pt idx="5">
                  <c:v>208</c:v>
                </c:pt>
                <c:pt idx="6">
                  <c:v>197</c:v>
                </c:pt>
                <c:pt idx="7">
                  <c:v>253</c:v>
                </c:pt>
                <c:pt idx="8">
                  <c:v>229</c:v>
                </c:pt>
                <c:pt idx="9">
                  <c:v>269</c:v>
                </c:pt>
              </c:numCache>
            </c:numRef>
          </c:val>
        </c:ser>
        <c:gapWidth val="100"/>
        <c:overlap val="0"/>
        <c:axId val="89818760"/>
        <c:axId val="48013723"/>
      </c:barChart>
      <c:catAx>
        <c:axId val="89818760"/>
        <c:scaling>
          <c:orientation val="minMax"/>
        </c:scaling>
        <c:delete val="0"/>
        <c:axPos val="b"/>
        <c:title>
          <c:tx>
            <c:rich>
              <a:bodyPr rot="-540000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Title</a:t>
                </a:r>
              </a:p>
            </c:rich>
          </c:tx>
          <c:overlay val="0"/>
          <c:spPr>
            <a:noFill/>
            <a:ln w="0">
              <a:noFill/>
            </a:ln>
          </c:spPr>
        </c:title>
        <c:numFmt formatCode="[$-409]mm/dd/yyyy"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48013723"/>
        <c:crosses val="autoZero"/>
        <c:auto val="1"/>
        <c:lblAlgn val="ctr"/>
        <c:lblOffset val="100"/>
        <c:noMultiLvlLbl val="0"/>
      </c:catAx>
      <c:valAx>
        <c:axId val="48013723"/>
        <c:scaling>
          <c:orientation val="minMax"/>
        </c:scaling>
        <c:delete val="0"/>
        <c:axPos val="l"/>
        <c:title>
          <c:tx>
            <c:rich>
              <a:bodyPr rot="0"/>
              <a:lstStyle/>
              <a:p>
                <a:pPr>
                  <a:defRPr b="0" sz="900" spc="-1" strike="noStrike">
                    <a:solidFill>
                      <a:srgbClr val="000000"/>
                    </a:solidFill>
                    <a:latin typeface="DejaVu Sans"/>
                    <a:ea typeface="DejaVu Sans"/>
                  </a:defRPr>
                </a:pPr>
                <a:r>
                  <a:rPr b="0" sz="900" spc="-1" strike="noStrike">
                    <a:solidFill>
                      <a:srgbClr val="000000"/>
                    </a:solidFill>
                    <a:latin typeface="DejaVu Sans"/>
                    <a:ea typeface="DejaVu Sans"/>
                  </a:rPr>
                  <a:t>GWP [gCO2e/vkm]</a:t>
                </a:r>
              </a:p>
            </c:rich>
          </c:tx>
          <c:overlay val="0"/>
          <c:spPr>
            <a:noFill/>
            <a:ln w="0">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DejaVu Sans"/>
                <a:ea typeface="DejaVu Sans"/>
              </a:defRPr>
            </a:pPr>
          </a:p>
        </c:txPr>
        <c:crossAx val="89818760"/>
        <c:crosses val="autoZero"/>
        <c:crossBetween val="between"/>
      </c:valAx>
      <c:spPr>
        <a:noFill/>
        <a:ln w="0">
          <a:solidFill>
            <a:srgbClr val="000000"/>
          </a:solidFill>
        </a:ln>
      </c:spPr>
    </c:plotArea>
    <c:legend>
      <c:legendPos val="b"/>
      <c:overlay val="0"/>
      <c:spPr>
        <a:noFill/>
        <a:ln w="0">
          <a:noFill/>
        </a:ln>
      </c:spPr>
      <c:txPr>
        <a:bodyPr/>
        <a:lstStyle/>
        <a:p>
          <a:pPr>
            <a:defRPr b="0" sz="1000" spc="-1" strike="noStrike">
              <a:solidFill>
                <a:srgbClr val="000000"/>
              </a:solidFill>
              <a:latin typeface="DejaVu Sans"/>
              <a:ea typeface="DejaVu Sans"/>
            </a:defRPr>
          </a:pPr>
        </a:p>
      </c:txPr>
    </c:legend>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444760" y="0"/>
            <a:ext cx="721800" cy="6830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CustomShape 2"/>
          <p:cNvSpPr/>
          <p:nvPr/>
        </p:nvSpPr>
        <p:spPr>
          <a:xfrm>
            <a:off x="11438640" y="6453360"/>
            <a:ext cx="738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CE0C5CA2-7546-4893-9233-0E64B21526C6}"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2" name="CustomShape 3"/>
          <p:cNvSpPr/>
          <p:nvPr/>
        </p:nvSpPr>
        <p:spPr>
          <a:xfrm>
            <a:off x="912240" y="1268280"/>
            <a:ext cx="918864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 name="Picture 19" descr="Logo_TUC_de_RGB"/>
          <p:cNvPicPr/>
          <p:nvPr/>
        </p:nvPicPr>
        <p:blipFill>
          <a:blip r:embed="rId2"/>
          <a:stretch/>
        </p:blipFill>
        <p:spPr>
          <a:xfrm>
            <a:off x="0" y="0"/>
            <a:ext cx="3032640" cy="542520"/>
          </a:xfrm>
          <a:prstGeom prst="rect">
            <a:avLst/>
          </a:prstGeom>
          <a:ln w="0">
            <a:noFill/>
          </a:ln>
        </p:spPr>
      </p:pic>
      <p:pic>
        <p:nvPicPr>
          <p:cNvPr id="4" name="Grafik 2" descr=""/>
          <p:cNvPicPr/>
          <p:nvPr/>
        </p:nvPicPr>
        <p:blipFill>
          <a:blip r:embed="rId3"/>
          <a:stretch/>
        </p:blipFill>
        <p:spPr>
          <a:xfrm>
            <a:off x="7430400" y="134640"/>
            <a:ext cx="3678480" cy="494640"/>
          </a:xfrm>
          <a:prstGeom prst="rect">
            <a:avLst/>
          </a:prstGeom>
          <a:ln w="0">
            <a:noFill/>
          </a:ln>
        </p:spPr>
      </p:pic>
      <p:sp>
        <p:nvSpPr>
          <p:cNvPr id="5" name="CustomShape 4"/>
          <p:cNvSpPr/>
          <p:nvPr/>
        </p:nvSpPr>
        <p:spPr>
          <a:xfrm>
            <a:off x="912240" y="1268280"/>
            <a:ext cx="918864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 name="CustomShape 5"/>
          <p:cNvSpPr/>
          <p:nvPr/>
        </p:nvSpPr>
        <p:spPr>
          <a:xfrm>
            <a:off x="11444760" y="0"/>
            <a:ext cx="721800" cy="6830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 name="CustomShape 160"/>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444760" y="0"/>
            <a:ext cx="721800" cy="6830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7" name="CustomShape 2"/>
          <p:cNvSpPr/>
          <p:nvPr/>
        </p:nvSpPr>
        <p:spPr>
          <a:xfrm>
            <a:off x="11438640" y="6453360"/>
            <a:ext cx="738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5724CF06-DBA5-457E-9DEB-C103B9FDDC4F}"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48" name="CustomShape 3"/>
          <p:cNvSpPr/>
          <p:nvPr/>
        </p:nvSpPr>
        <p:spPr>
          <a:xfrm>
            <a:off x="912240" y="1268280"/>
            <a:ext cx="918864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49" name="Picture 19" descr="Logo_TUC_de_RGB"/>
          <p:cNvPicPr/>
          <p:nvPr/>
        </p:nvPicPr>
        <p:blipFill>
          <a:blip r:embed="rId2"/>
          <a:stretch/>
        </p:blipFill>
        <p:spPr>
          <a:xfrm>
            <a:off x="0" y="0"/>
            <a:ext cx="3032640" cy="542520"/>
          </a:xfrm>
          <a:prstGeom prst="rect">
            <a:avLst/>
          </a:prstGeom>
          <a:ln w="0">
            <a:noFill/>
          </a:ln>
        </p:spPr>
      </p:pic>
      <p:pic>
        <p:nvPicPr>
          <p:cNvPr id="50" name="Grafik 2" descr=""/>
          <p:cNvPicPr/>
          <p:nvPr/>
        </p:nvPicPr>
        <p:blipFill>
          <a:blip r:embed="rId3"/>
          <a:stretch/>
        </p:blipFill>
        <p:spPr>
          <a:xfrm>
            <a:off x="7430400" y="134640"/>
            <a:ext cx="3678480" cy="494640"/>
          </a:xfrm>
          <a:prstGeom prst="rect">
            <a:avLst/>
          </a:prstGeom>
          <a:ln w="0">
            <a:noFill/>
          </a:ln>
        </p:spPr>
      </p:pic>
      <p:sp>
        <p:nvSpPr>
          <p:cNvPr id="51" name="CustomShape 4"/>
          <p:cNvSpPr/>
          <p:nvPr/>
        </p:nvSpPr>
        <p:spPr>
          <a:xfrm>
            <a:off x="11444760" y="0"/>
            <a:ext cx="721800" cy="683064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 name="CustomShape 5"/>
          <p:cNvSpPr/>
          <p:nvPr/>
        </p:nvSpPr>
        <p:spPr>
          <a:xfrm>
            <a:off x="11438640" y="6453360"/>
            <a:ext cx="738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9D6F0DB-6CB6-4890-89B0-C3C514863456}" type="slidenum">
              <a:rPr b="0" lang="en-US" sz="1800" spc="-1" strike="noStrike">
                <a:solidFill>
                  <a:srgbClr val="808080"/>
                </a:solidFill>
                <a:latin typeface="Arial"/>
                <a:ea typeface="DejaVu Sans"/>
              </a:rPr>
              <a:t>&lt;number&gt;</a:t>
            </a:fld>
            <a:endParaRPr b="0" lang="en-US" sz="1800" spc="-1" strike="noStrike">
              <a:solidFill>
                <a:srgbClr val="000000"/>
              </a:solidFill>
              <a:latin typeface="Arial"/>
            </a:endParaRPr>
          </a:p>
        </p:txBody>
      </p:sp>
      <p:sp>
        <p:nvSpPr>
          <p:cNvPr id="53" name="CustomShape 160"/>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444760" y="0"/>
            <a:ext cx="728640" cy="6837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1" name="CustomShape 2"/>
          <p:cNvSpPr/>
          <p:nvPr/>
        </p:nvSpPr>
        <p:spPr>
          <a:xfrm>
            <a:off x="11438640" y="6453360"/>
            <a:ext cx="745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1F312DD2-6D6C-46E9-8BE8-513C7BF4878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2" name="CustomShape 3"/>
          <p:cNvSpPr/>
          <p:nvPr/>
        </p:nvSpPr>
        <p:spPr>
          <a:xfrm>
            <a:off x="912240" y="1268280"/>
            <a:ext cx="9195480" cy="348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33" name="Picture 19" descr="Logo_TUC_de_RGB"/>
          <p:cNvPicPr/>
          <p:nvPr/>
        </p:nvPicPr>
        <p:blipFill>
          <a:blip r:embed="rId2"/>
          <a:stretch/>
        </p:blipFill>
        <p:spPr>
          <a:xfrm>
            <a:off x="0" y="0"/>
            <a:ext cx="3039480" cy="549360"/>
          </a:xfrm>
          <a:prstGeom prst="rect">
            <a:avLst/>
          </a:prstGeom>
          <a:ln w="0">
            <a:noFill/>
          </a:ln>
        </p:spPr>
      </p:pic>
      <p:pic>
        <p:nvPicPr>
          <p:cNvPr id="134" name="Grafik 2" descr=""/>
          <p:cNvPicPr/>
          <p:nvPr/>
        </p:nvPicPr>
        <p:blipFill>
          <a:blip r:embed="rId3"/>
          <a:stretch/>
        </p:blipFill>
        <p:spPr>
          <a:xfrm>
            <a:off x="7430400" y="134640"/>
            <a:ext cx="3685320" cy="501480"/>
          </a:xfrm>
          <a:prstGeom prst="rect">
            <a:avLst/>
          </a:prstGeom>
          <a:ln w="0">
            <a:noFill/>
          </a:ln>
        </p:spPr>
      </p:pic>
      <p:sp>
        <p:nvSpPr>
          <p:cNvPr id="135" name="CustomShape 4"/>
          <p:cNvSpPr/>
          <p:nvPr/>
        </p:nvSpPr>
        <p:spPr>
          <a:xfrm>
            <a:off x="11444760" y="0"/>
            <a:ext cx="728640" cy="6837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6" name="CustomShape 5"/>
          <p:cNvSpPr/>
          <p:nvPr/>
        </p:nvSpPr>
        <p:spPr>
          <a:xfrm>
            <a:off x="11438640" y="6453360"/>
            <a:ext cx="745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2055A090-3393-49D6-A188-971E98455CB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37" name="CustomShape 160"/>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11444760" y="0"/>
            <a:ext cx="728640" cy="6837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11438640" y="6453360"/>
            <a:ext cx="745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EDE71D8E-3900-4D83-8550-E123698354E2}"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78" name="CustomShape 3"/>
          <p:cNvSpPr/>
          <p:nvPr/>
        </p:nvSpPr>
        <p:spPr>
          <a:xfrm>
            <a:off x="912240" y="1268280"/>
            <a:ext cx="9195480" cy="348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79" name="Picture 19" descr="Logo_TUC_de_RGB"/>
          <p:cNvPicPr/>
          <p:nvPr/>
        </p:nvPicPr>
        <p:blipFill>
          <a:blip r:embed="rId2"/>
          <a:stretch/>
        </p:blipFill>
        <p:spPr>
          <a:xfrm>
            <a:off x="0" y="0"/>
            <a:ext cx="3039480" cy="549360"/>
          </a:xfrm>
          <a:prstGeom prst="rect">
            <a:avLst/>
          </a:prstGeom>
          <a:ln w="0">
            <a:noFill/>
          </a:ln>
        </p:spPr>
      </p:pic>
      <p:pic>
        <p:nvPicPr>
          <p:cNvPr id="180" name="Grafik 2" descr=""/>
          <p:cNvPicPr/>
          <p:nvPr/>
        </p:nvPicPr>
        <p:blipFill>
          <a:blip r:embed="rId3"/>
          <a:stretch/>
        </p:blipFill>
        <p:spPr>
          <a:xfrm>
            <a:off x="7430400" y="134640"/>
            <a:ext cx="3685320" cy="501480"/>
          </a:xfrm>
          <a:prstGeom prst="rect">
            <a:avLst/>
          </a:prstGeom>
          <a:ln w="0">
            <a:noFill/>
          </a:ln>
        </p:spPr>
      </p:pic>
      <p:sp>
        <p:nvSpPr>
          <p:cNvPr id="181" name="CustomShape 4"/>
          <p:cNvSpPr/>
          <p:nvPr/>
        </p:nvSpPr>
        <p:spPr>
          <a:xfrm>
            <a:off x="11444760" y="0"/>
            <a:ext cx="728640" cy="6837480"/>
          </a:xfrm>
          <a:prstGeom prst="rect">
            <a:avLst/>
          </a:prstGeom>
          <a:solidFill>
            <a:srgbClr val="000000">
              <a:alpha val="1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2" name="CustomShape 5"/>
          <p:cNvSpPr/>
          <p:nvPr/>
        </p:nvSpPr>
        <p:spPr>
          <a:xfrm>
            <a:off x="11438640" y="6453360"/>
            <a:ext cx="745560" cy="40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fld id="{052F2CD6-B38D-4B4C-ADAA-D6543091C7DB}" type="slidenum">
              <a:rPr b="0" lang="de-DE" sz="1800" spc="-1" strike="noStrike">
                <a:solidFill>
                  <a:srgbClr val="808080"/>
                </a:solidFill>
                <a:latin typeface="Arial Unicode MS"/>
                <a:ea typeface="DejaVu Sans"/>
              </a:rPr>
              <a:t>&lt;number&gt;</a:t>
            </a:fld>
            <a:endParaRPr b="0" lang="en-US" sz="1800" spc="-1" strike="noStrike">
              <a:solidFill>
                <a:srgbClr val="000000"/>
              </a:solidFill>
              <a:latin typeface="Arial"/>
            </a:endParaRPr>
          </a:p>
        </p:txBody>
      </p:sp>
      <p:sp>
        <p:nvSpPr>
          <p:cNvPr id="183" name="CustomShape 160"/>
          <p:cNvSpPr/>
          <p:nvPr/>
        </p:nvSpPr>
        <p:spPr>
          <a:xfrm>
            <a:off x="0" y="6642720"/>
            <a:ext cx="12179160" cy="211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de-DE" sz="800" spc="-1" strike="noStrike">
                <a:solidFill>
                  <a:srgbClr val="a6a6a6"/>
                </a:solidFill>
                <a:latin typeface="DejaVu Sans"/>
                <a:ea typeface="DejaVu Sans"/>
              </a:rPr>
              <a:t>ETCE </a:t>
            </a:r>
            <a:r>
              <a:rPr b="0" lang="en-US" sz="800" spc="-1" strike="noStrike">
                <a:solidFill>
                  <a:srgbClr val="a6a6a6"/>
                </a:solidFill>
                <a:latin typeface="DejaVu Sans"/>
                <a:ea typeface="DejaVu Sans"/>
              </a:rPr>
              <a:t>–</a:t>
            </a:r>
            <a:r>
              <a:rPr b="0" lang="de-DE" sz="800" spc="-1" strike="noStrike">
                <a:solidFill>
                  <a:srgbClr val="a6a6a6"/>
                </a:solidFill>
                <a:latin typeface="DejaVu Sans"/>
                <a:ea typeface="DejaVu Sans"/>
              </a:rPr>
              <a:t> (TU Clausthal / University of Göttingen)</a:t>
            </a:r>
            <a:endParaRPr b="0" lang="en-US" sz="800" spc="-1" strike="noStrike">
              <a:solidFill>
                <a:srgbClr val="000000"/>
              </a:solidFill>
              <a:latin typeface="Arial"/>
            </a:endParaRPr>
          </a:p>
        </p:txBody>
      </p:sp>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www.iso.org/standard/38498.html"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creativecommons.org/licenses/by-sa/4.0/" TargetMode="External"/><Relationship Id="rId2" Type="http://schemas.openxmlformats.org/officeDocument/2006/relationships/hyperlink" Target="https://github.com/ETCE-LAB/teaching-material/tree/master/The-Limits-to-Growth"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licenses/by-sa/4.0" TargetMode="External"/><Relationship Id="rId3" Type="http://schemas.openxmlformats.org/officeDocument/2006/relationships/image" Target="../media/image9.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licenses/by-sa/4.0" TargetMode="External"/><Relationship Id="rId3" Type="http://schemas.openxmlformats.org/officeDocument/2006/relationships/image" Target="../media/image9.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licenses/by-sa/4.0" TargetMode="External"/><Relationship Id="rId3" Type="http://schemas.openxmlformats.org/officeDocument/2006/relationships/image" Target="../media/image9.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licenses/by-sa/4.0" TargetMode="External"/><Relationship Id="rId3" Type="http://schemas.openxmlformats.org/officeDocument/2006/relationships/image" Target="../media/image9.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licenses/by-sa/4.0" TargetMode="External"/><Relationship Id="rId3" Type="http://schemas.openxmlformats.org/officeDocument/2006/relationships/image" Target="../media/image9.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licenses/by-sa/4.0" TargetMode="External"/><Relationship Id="rId3" Type="http://schemas.openxmlformats.org/officeDocument/2006/relationships/image" Target="../media/image9.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licenses/by-sa/4.0" TargetMode="External"/><Relationship Id="rId3" Type="http://schemas.openxmlformats.org/officeDocument/2006/relationships/image" Target="../media/image9.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licenses/by-sa/4.0" TargetMode="External"/><Relationship Id="rId3" Type="http://schemas.openxmlformats.org/officeDocument/2006/relationships/image" Target="../media/image9.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reativecommons.org/licenses/by-sa/4.0" TargetMode="External"/><Relationship Id="rId3" Type="http://schemas.openxmlformats.org/officeDocument/2006/relationships/image" Target="../media/image9.jpeg"/><Relationship Id="rId4" Type="http://schemas.openxmlformats.org/officeDocument/2006/relationships/hyperlink" Target="https://etce-lab.com/index.php/mushr-a-smart-automated-and-scalable-indoor-harvesting-system-for-gourmet-mushrooms/" TargetMode="External"/><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ec.europa.eu/clima/system/files/2020-09/2020_study_main_report_en.pdf" TargetMode="External"/><Relationship Id="rId3" Type="http://schemas.openxmlformats.org/officeDocument/2006/relationships/hyperlink" Target="https://www.iso.org/standard/37456.html" TargetMode="External"/><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chart" Target="../charts/chart1.xml"/><Relationship Id="rId3"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hyperlink" Target="https://ec.europa.eu/clima/system/files/2020-09/2020_study_main_report_en.pdf" TargetMode="External"/><Relationship Id="rId2" Type="http://schemas.openxmlformats.org/officeDocument/2006/relationships/hyperlink" Target="https://www.iso.org/standard/37456.html" TargetMode="External"/><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70.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hyperlink" Target="https://eplca.jrc.ec.europa.eu/uploads/ILCD-Handbook-General-guide-for-LCA-DETAILED-GUIDANCE-12March2010-ISBN-fin-v1.0-EN.pdf" TargetMode="External"/><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eplca.jrc.ec.europa.eu/uploads/ILCD-Handbook-General-guide-for-LCA-DETAILED-GUIDANCE-12March2010-ISBN-fin-v1.0-EN.pdf" TargetMode="External"/><Relationship Id="rId3"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hyperlink" Target="https://www.iso.org/standard/37456.html" TargetMode="External"/><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hyperlink" Target="https://www.openlca.org/download/" TargetMode="External"/><Relationship Id="rId2" Type="http://schemas.openxmlformats.org/officeDocument/2006/relationships/hyperlink" Target="https://nexus.openlca.org/databases" TargetMode="External"/><Relationship Id="rId3" Type="http://schemas.openxmlformats.org/officeDocument/2006/relationships/hyperlink" Target="https://sync.academiccloud.de/index.php/s/0tNJXe2Kqc7Scg4" TargetMode="External"/><Relationship Id="rId4" Type="http://schemas.openxmlformats.org/officeDocument/2006/relationships/hyperlink" Target="https://www.youtube.com/watch?v=kEosW6PceVg" TargetMode="External"/><Relationship Id="rId5" Type="http://schemas.openxmlformats.org/officeDocument/2006/relationships/hyperlink" Target="https://github.com/ETCE-LAB/teaching-material/tree/master/The-Limits-to-Growth" TargetMode="External"/><Relationship Id="rId6"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creativecommons.org/licenses/by-sa/4.0" TargetMode="External"/><Relationship Id="rId3"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27400" y="1412640"/>
            <a:ext cx="10341720" cy="112824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en-US" sz="3200" spc="-1" strike="noStrike">
                <a:solidFill>
                  <a:srgbClr val="008c4f"/>
                </a:solidFill>
                <a:latin typeface="DejaVu Sans"/>
                <a:ea typeface="DejaVu Sans"/>
              </a:rPr>
              <a:t>Emerging Technologies for the Circular Economy</a:t>
            </a:r>
            <a:endParaRPr b="0" lang="en-US" sz="3200" spc="-1" strike="noStrike">
              <a:solidFill>
                <a:srgbClr val="000000"/>
              </a:solidFill>
              <a:latin typeface="Arial"/>
            </a:endParaRPr>
          </a:p>
        </p:txBody>
      </p:sp>
      <p:sp>
        <p:nvSpPr>
          <p:cNvPr id="223" name="CustomShape 2"/>
          <p:cNvSpPr/>
          <p:nvPr/>
        </p:nvSpPr>
        <p:spPr>
          <a:xfrm>
            <a:off x="527400" y="2852640"/>
            <a:ext cx="10341720" cy="2349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Lecture 3: Lifecycle Assessment (LCA)</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241"/>
              </a:spcBef>
              <a:tabLst>
                <a:tab algn="l" pos="0"/>
              </a:tabLst>
            </a:pPr>
            <a:endParaRPr b="0" lang="en-US" sz="24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Prof. Dr. Benjamin Leiding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Dr. Arne Bochem (Göttingen)</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Anant Sujatanagarjuna (Clausthal)</a:t>
            </a:r>
            <a:endParaRPr b="0" lang="en-US" sz="1600" spc="-1" strike="noStrike">
              <a:solidFill>
                <a:srgbClr val="000000"/>
              </a:solidFill>
              <a:latin typeface="Arial"/>
            </a:endParaRPr>
          </a:p>
          <a:p>
            <a:pPr algn="ctr">
              <a:lnSpc>
                <a:spcPct val="100000"/>
              </a:lnSpc>
              <a:spcBef>
                <a:spcPts val="320"/>
              </a:spcBef>
              <a:tabLst>
                <a:tab algn="l" pos="0"/>
              </a:tabLst>
            </a:pPr>
            <a:r>
              <a:rPr b="0" lang="en-US" sz="1600" spc="-1" strike="noStrike">
                <a:solidFill>
                  <a:srgbClr val="000000"/>
                </a:solidFill>
                <a:latin typeface="DejaVu Sans"/>
                <a:ea typeface="DejaVu Sans"/>
              </a:rPr>
              <a:t>M.Sc. Shohreh Kia (Clausthal)</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Life Cycle Assessment – Polestar 2</a:t>
            </a:r>
            <a:endParaRPr b="0" lang="en-US" sz="2400" spc="-1" strike="noStrike">
              <a:solidFill>
                <a:srgbClr val="000000"/>
              </a:solidFill>
              <a:latin typeface="Arial"/>
            </a:endParaRPr>
          </a:p>
        </p:txBody>
      </p:sp>
      <p:sp>
        <p:nvSpPr>
          <p:cNvPr id="247" name="CustomShape 2"/>
          <p:cNvSpPr/>
          <p:nvPr/>
        </p:nvSpPr>
        <p:spPr>
          <a:xfrm>
            <a:off x="335520" y="1268640"/>
            <a:ext cx="10732680" cy="5020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8" name="CustomShape 3"/>
          <p:cNvSpPr/>
          <p:nvPr/>
        </p:nvSpPr>
        <p:spPr>
          <a:xfrm>
            <a:off x="263520" y="6411600"/>
            <a:ext cx="646020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Polestar (2020) – Life Cycle Assessment – Carbon Footprint of Polestar 2.</a:t>
            </a:r>
            <a:endParaRPr b="0" lang="en-US" sz="900" spc="-1" strike="noStrike">
              <a:solidFill>
                <a:srgbClr val="000000"/>
              </a:solidFill>
              <a:latin typeface="Arial"/>
            </a:endParaRPr>
          </a:p>
        </p:txBody>
      </p:sp>
      <p:pic>
        <p:nvPicPr>
          <p:cNvPr id="249" name="" descr=""/>
          <p:cNvPicPr/>
          <p:nvPr/>
        </p:nvPicPr>
        <p:blipFill>
          <a:blip r:embed="rId1"/>
          <a:stretch/>
        </p:blipFill>
        <p:spPr>
          <a:xfrm>
            <a:off x="425160" y="1251720"/>
            <a:ext cx="11219040" cy="51584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335520" y="4406760"/>
            <a:ext cx="10731240" cy="134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Assessment (LCA)</a:t>
            </a:r>
            <a:endParaRPr b="0" lang="en-US" sz="3000" spc="-1" strike="noStrike">
              <a:solidFill>
                <a:srgbClr val="000000"/>
              </a:solidFill>
              <a:latin typeface="Arial"/>
            </a:endParaRPr>
          </a:p>
        </p:txBody>
      </p:sp>
      <p:sp>
        <p:nvSpPr>
          <p:cNvPr id="251" name="CustomShape 2"/>
          <p:cNvSpPr/>
          <p:nvPr/>
        </p:nvSpPr>
        <p:spPr>
          <a:xfrm>
            <a:off x="335520" y="2906640"/>
            <a:ext cx="10731240" cy="147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53"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254" name="CustomShape 3"/>
          <p:cNvSpPr/>
          <p:nvPr/>
        </p:nvSpPr>
        <p:spPr>
          <a:xfrm>
            <a:off x="865800" y="2859480"/>
            <a:ext cx="9911160" cy="1470240"/>
          </a:xfrm>
          <a:prstGeom prst="roundRect">
            <a:avLst>
              <a:gd name="adj" fmla="val 16667"/>
            </a:avLst>
          </a:prstGeom>
          <a:noFill/>
          <a:ln w="25560">
            <a:solidFill>
              <a:srgbClr val="008c4f"/>
            </a:solidFill>
            <a:round/>
          </a:ln>
        </p:spPr>
        <p:style>
          <a:lnRef idx="0"/>
          <a:fillRef idx="0"/>
          <a:effectRef idx="0"/>
          <a:fontRef idx="minor"/>
        </p:style>
        <p:txBody>
          <a:bodyPr lIns="90000" rIns="90000" tIns="45000" bIns="45000" anchor="t">
            <a:noAutofit/>
          </a:bodyPr>
          <a:p>
            <a:pPr>
              <a:lnSpc>
                <a:spcPct val="100000"/>
              </a:lnSpc>
            </a:pPr>
            <a:r>
              <a:rPr b="0" i="1" lang="en-US" sz="1800" spc="-1" strike="noStrike">
                <a:solidFill>
                  <a:srgbClr val="000000"/>
                </a:solidFill>
                <a:latin typeface="DejaVu Sans"/>
                <a:ea typeface="DejaVu Sans"/>
              </a:rPr>
              <a:t>“</a:t>
            </a:r>
            <a:r>
              <a:rPr b="0" i="1" lang="en-US" sz="1800" spc="-1" strike="noStrike">
                <a:solidFill>
                  <a:srgbClr val="000000"/>
                </a:solidFill>
                <a:latin typeface="DejaVu Sans"/>
                <a:ea typeface="DejaVu Sans"/>
              </a:rPr>
              <a:t>LCA addresses the environmental aspects and potential environmental impacts (e.g. use of resources and environmental consequences of releases) throughout a product’s lifecycle from raw material acquisition through production, use, end-of-life treatment, recycling and final disposal (i.e., cradle-to-grave).” </a:t>
            </a:r>
            <a:r>
              <a:rPr b="0" lang="en-US" sz="1800" spc="-1" strike="noStrike">
                <a:solidFill>
                  <a:srgbClr val="000000"/>
                </a:solidFill>
                <a:latin typeface="DejaVu Sans"/>
                <a:ea typeface="DejaVu Sans"/>
              </a:rPr>
              <a:t>-- ISO 14040</a:t>
            </a:r>
            <a:endParaRPr b="0" lang="en-US" sz="1800" spc="-1" strike="noStrike">
              <a:solidFill>
                <a:srgbClr val="000000"/>
              </a:solidFill>
              <a:latin typeface="Arial"/>
            </a:endParaRPr>
          </a:p>
        </p:txBody>
      </p:sp>
      <p:sp>
        <p:nvSpPr>
          <p:cNvPr id="255" name="CustomShape 4"/>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57" name="CustomShape 2"/>
          <p:cNvSpPr/>
          <p:nvPr/>
        </p:nvSpPr>
        <p:spPr>
          <a:xfrm>
            <a:off x="335520" y="1268280"/>
            <a:ext cx="1073124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ISO 14040/14044 (ISO14040, 2006) (ISO14044, 2006) together provide a </a:t>
            </a:r>
            <a:r>
              <a:rPr b="0" i="1" lang="en-GB" sz="1800" spc="-1" strike="noStrike">
                <a:solidFill>
                  <a:srgbClr val="000000"/>
                </a:solidFill>
                <a:latin typeface="DejaVu Sans"/>
                <a:ea typeface="DejaVu Sans"/>
              </a:rPr>
              <a:t>loose</a:t>
            </a:r>
            <a:r>
              <a:rPr b="0" lang="en-GB" sz="1800" spc="-1" strike="noStrike">
                <a:solidFill>
                  <a:srgbClr val="000000"/>
                </a:solidFill>
                <a:latin typeface="DejaVu Sans"/>
                <a:ea typeface="DejaVu Sans"/>
              </a:rPr>
              <a:t> methodology for conducting LCA studies.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14040 defines the </a:t>
            </a:r>
            <a:r>
              <a:rPr b="0" i="1" lang="en-GB" sz="1800" spc="-1" strike="noStrike">
                <a:solidFill>
                  <a:srgbClr val="000000"/>
                </a:solidFill>
                <a:latin typeface="DejaVu Sans"/>
                <a:ea typeface="DejaVu Sans"/>
              </a:rPr>
              <a:t>principles and framework </a:t>
            </a:r>
            <a:r>
              <a:rPr b="0" lang="en-GB" sz="1800" spc="-1" strike="noStrike">
                <a:solidFill>
                  <a:srgbClr val="000000"/>
                </a:solidFill>
                <a:latin typeface="DejaVu Sans"/>
                <a:ea typeface="DejaVu Sans"/>
              </a:rPr>
              <a:t>of the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ISO 14044 provides </a:t>
            </a:r>
            <a:r>
              <a:rPr b="0" i="1" lang="en-GB" sz="1800" spc="-1" strike="noStrike">
                <a:solidFill>
                  <a:srgbClr val="000000"/>
                </a:solidFill>
                <a:latin typeface="DejaVu Sans"/>
                <a:ea typeface="DejaVu Sans"/>
              </a:rPr>
              <a:t>requirements and guidelines </a:t>
            </a:r>
            <a:r>
              <a:rPr b="0" lang="en-GB" sz="1800" spc="-1" strike="noStrike">
                <a:solidFill>
                  <a:srgbClr val="000000"/>
                </a:solidFill>
                <a:latin typeface="DejaVu Sans"/>
                <a:ea typeface="DejaVu Sans"/>
              </a:rPr>
              <a:t>for LCA practitioners.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Their scope is very broad, hence requiring LCA practitioners to further refine the methodology for their specific needs.</a:t>
            </a: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258" name="CustomShape 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ISO 14040 &amp; ISO 14044</a:t>
            </a:r>
            <a:endParaRPr b="0" lang="en-US" sz="2200" spc="-1" strike="noStrike">
              <a:solidFill>
                <a:srgbClr val="000000"/>
              </a:solidFill>
              <a:latin typeface="Arial"/>
            </a:endParaRPr>
          </a:p>
        </p:txBody>
      </p:sp>
      <p:sp>
        <p:nvSpPr>
          <p:cNvPr id="259" name="CustomShape 4"/>
          <p:cNvSpPr/>
          <p:nvPr/>
        </p:nvSpPr>
        <p:spPr>
          <a:xfrm>
            <a:off x="274320" y="6219360"/>
            <a:ext cx="106869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14044 Environmental management — Life cycle assessment — Requirements and guidelines, International standards organisation (</a:t>
            </a:r>
            <a:r>
              <a:rPr b="0" lang="en-US" sz="900" spc="-1" strike="noStrike" u="sng">
                <a:solidFill>
                  <a:srgbClr val="0000ff"/>
                </a:solidFill>
                <a:uFillTx/>
                <a:latin typeface="Roboto"/>
                <a:ea typeface="Roboto"/>
                <a:hlinkClick r:id="rId1"/>
              </a:rPr>
              <a:t>https://www.iso.org/standard/38498.html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60" name="CustomShape 5"/>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61" name="CustomShape 175"/>
          <p:cNvSpPr/>
          <p:nvPr/>
        </p:nvSpPr>
        <p:spPr>
          <a:xfrm>
            <a:off x="10228680" y="752040"/>
            <a:ext cx="511200" cy="49104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sp>
        <p:nvSpPr>
          <p:cNvPr id="263" name="CustomShape 2"/>
          <p:cNvSpPr/>
          <p:nvPr/>
        </p:nvSpPr>
        <p:spPr>
          <a:xfrm>
            <a:off x="335520" y="1268280"/>
            <a:ext cx="53658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a:t>
            </a:r>
            <a:r>
              <a:rPr b="0" i="1" lang="en-GB" sz="1800" spc="-1" strike="noStrike">
                <a:solidFill>
                  <a:srgbClr val="000000"/>
                </a:solidFill>
                <a:latin typeface="DejaVu Sans"/>
                <a:ea typeface="DejaVu Sans"/>
              </a:rPr>
              <a:t>Determining the environmental impacts of conventional and alternatively fuelled vehicles through LCA”</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Prepared by </a:t>
            </a:r>
            <a:r>
              <a:rPr b="0" i="1" lang="en-GB" sz="1800" spc="-1" strike="noStrike">
                <a:solidFill>
                  <a:srgbClr val="000000"/>
                </a:solidFill>
                <a:latin typeface="DejaVu Sans"/>
                <a:ea typeface="DejaVu Sans"/>
              </a:rPr>
              <a:t>Ricardo Energy and Environment</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Generally follows the ISO 14040 and ISO 14044 standards.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endParaRPr b="0" lang="en-US" sz="1800" spc="-1" strike="noStrike">
              <a:solidFill>
                <a:srgbClr val="000000"/>
              </a:solidFill>
              <a:latin typeface="Arial"/>
            </a:endParaRPr>
          </a:p>
          <a:p>
            <a:pPr marL="360" algn="ctr">
              <a:lnSpc>
                <a:spcPct val="100000"/>
              </a:lnSpc>
              <a:spcBef>
                <a:spcPts val="360"/>
              </a:spcBef>
            </a:pPr>
            <a:r>
              <a:rPr b="1" lang="en-GB" sz="1800" spc="-1" strike="noStrike">
                <a:solidFill>
                  <a:srgbClr val="ffffff"/>
                </a:solidFill>
                <a:latin typeface="DejaVu Sans"/>
                <a:ea typeface="DejaVu Sans"/>
              </a:rPr>
              <a:t>More info on points, percentages, etc. follow on the next slides (Examination)</a:t>
            </a:r>
            <a:endParaRPr b="0" lang="en-US" sz="1800" spc="-1" strike="noStrike">
              <a:solidFill>
                <a:srgbClr val="000000"/>
              </a:solidFill>
              <a:latin typeface="Arial"/>
            </a:endParaRPr>
          </a:p>
        </p:txBody>
      </p:sp>
      <p:sp>
        <p:nvSpPr>
          <p:cNvPr id="264" name="CustomShape 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Commission Report </a:t>
            </a:r>
            <a:endParaRPr b="0" lang="en-US" sz="2200" spc="-1" strike="noStrike">
              <a:solidFill>
                <a:srgbClr val="000000"/>
              </a:solidFill>
              <a:latin typeface="Arial"/>
            </a:endParaRPr>
          </a:p>
        </p:txBody>
      </p:sp>
      <p:sp>
        <p:nvSpPr>
          <p:cNvPr id="265" name="CustomShape 4"/>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266" name="" descr=""/>
          <p:cNvPicPr/>
          <p:nvPr/>
        </p:nvPicPr>
        <p:blipFill>
          <a:blip r:embed="rId2"/>
          <a:stretch/>
        </p:blipFill>
        <p:spPr>
          <a:xfrm>
            <a:off x="5378400" y="1312200"/>
            <a:ext cx="5994720" cy="47908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Assessment (LCA)</a:t>
            </a:r>
            <a:endParaRPr b="0" lang="en-US" sz="2400" spc="-1" strike="noStrike">
              <a:solidFill>
                <a:srgbClr val="000000"/>
              </a:solidFill>
              <a:latin typeface="Arial"/>
            </a:endParaRPr>
          </a:p>
        </p:txBody>
      </p:sp>
      <p:pic>
        <p:nvPicPr>
          <p:cNvPr id="268" name="" descr=""/>
          <p:cNvPicPr/>
          <p:nvPr/>
        </p:nvPicPr>
        <p:blipFill>
          <a:blip r:embed="rId1"/>
          <a:stretch/>
        </p:blipFill>
        <p:spPr>
          <a:xfrm>
            <a:off x="4476960" y="1719360"/>
            <a:ext cx="3224520" cy="3405600"/>
          </a:xfrm>
          <a:prstGeom prst="rect">
            <a:avLst/>
          </a:prstGeom>
          <a:ln w="0">
            <a:noFill/>
          </a:ln>
        </p:spPr>
      </p:pic>
      <p:sp>
        <p:nvSpPr>
          <p:cNvPr id="269" name="CustomShape 2"/>
          <p:cNvSpPr/>
          <p:nvPr/>
        </p:nvSpPr>
        <p:spPr>
          <a:xfrm>
            <a:off x="3200400" y="3200400"/>
            <a:ext cx="112932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t>
            </a:r>
            <a:endParaRPr b="0" lang="en-US" sz="1800" spc="-1" strike="noStrike">
              <a:solidFill>
                <a:srgbClr val="000000"/>
              </a:solidFill>
              <a:latin typeface="Arial"/>
            </a:endParaRPr>
          </a:p>
        </p:txBody>
      </p:sp>
      <p:sp>
        <p:nvSpPr>
          <p:cNvPr id="270" name="CustomShape 3"/>
          <p:cNvSpPr/>
          <p:nvPr/>
        </p:nvSpPr>
        <p:spPr>
          <a:xfrm>
            <a:off x="3200760" y="4640400"/>
            <a:ext cx="112932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LCIA</a:t>
            </a:r>
            <a:endParaRPr b="0" lang="en-US" sz="1800" spc="-1" strike="noStrike">
              <a:solidFill>
                <a:srgbClr val="000000"/>
              </a:solidFill>
              <a:latin typeface="Arial"/>
            </a:endParaRPr>
          </a:p>
        </p:txBody>
      </p:sp>
      <p:sp>
        <p:nvSpPr>
          <p:cNvPr id="271" name="CustomShape 4"/>
          <p:cNvSpPr/>
          <p:nvPr/>
        </p:nvSpPr>
        <p:spPr>
          <a:xfrm>
            <a:off x="274320" y="6219360"/>
            <a:ext cx="77652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Mr3641 – https://commons.wikimedia.org/wiki/File:PhasesOfLifeCycleAnalysis.png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72" name="CustomShape 165"/>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The four main stages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335520" y="4406760"/>
            <a:ext cx="10731240" cy="134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Goal and scope definition</a:t>
            </a:r>
            <a:endParaRPr b="0" lang="en-US" sz="3000" spc="-1" strike="noStrike">
              <a:solidFill>
                <a:srgbClr val="000000"/>
              </a:solidFill>
              <a:latin typeface="Arial"/>
            </a:endParaRPr>
          </a:p>
        </p:txBody>
      </p:sp>
      <p:sp>
        <p:nvSpPr>
          <p:cNvPr id="274" name="CustomShape 2"/>
          <p:cNvSpPr/>
          <p:nvPr/>
        </p:nvSpPr>
        <p:spPr>
          <a:xfrm>
            <a:off x="335520" y="2906640"/>
            <a:ext cx="10731240" cy="147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76" name="CustomShape 2"/>
          <p:cNvSpPr/>
          <p:nvPr/>
        </p:nvSpPr>
        <p:spPr>
          <a:xfrm>
            <a:off x="335520" y="1268280"/>
            <a:ext cx="106308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goal of an LCA states: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reasons for carrying out the study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audience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Whether the results are intended to be used in comparitive assertions released publicly</a:t>
            </a:r>
            <a:endParaRPr b="0" lang="en-US" sz="1800" spc="-1" strike="noStrike">
              <a:solidFill>
                <a:srgbClr val="000000"/>
              </a:solidFill>
              <a:latin typeface="Arial"/>
            </a:endParaRPr>
          </a:p>
        </p:txBody>
      </p:sp>
      <p:sp>
        <p:nvSpPr>
          <p:cNvPr id="277" name="CustomShape 4"/>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278" name="CustomShape 5"/>
          <p:cNvSpPr/>
          <p:nvPr/>
        </p:nvSpPr>
        <p:spPr>
          <a:xfrm>
            <a:off x="274320" y="6399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79" name="CustomShape 6"/>
          <p:cNvSpPr/>
          <p:nvPr/>
        </p:nvSpPr>
        <p:spPr>
          <a:xfrm>
            <a:off x="274320" y="6147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37"/>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81" name="CustomShape 39"/>
          <p:cNvSpPr/>
          <p:nvPr/>
        </p:nvSpPr>
        <p:spPr>
          <a:xfrm>
            <a:off x="457200" y="1268280"/>
            <a:ext cx="1054692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intended application: A representative selection of road vehicle configurations.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Aims to enhance the Commission's understanding of environmental impacts and of suitable methodologies to assess them in the mid- to long-term time frame (until 2050).</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Target audience: European Commission and decision-makers.</a:t>
            </a:r>
            <a:endParaRPr b="0" lang="en-US" sz="1800" spc="-1" strike="noStrike">
              <a:solidFill>
                <a:srgbClr val="000000"/>
              </a:solidFill>
              <a:latin typeface="Arial"/>
            </a:endParaRPr>
          </a:p>
        </p:txBody>
      </p:sp>
      <p:sp>
        <p:nvSpPr>
          <p:cNvPr id="282" name="CustomShape 40"/>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Goal of an LCA study</a:t>
            </a:r>
            <a:endParaRPr b="0" lang="en-US" sz="2200" spc="-1" strike="noStrike">
              <a:solidFill>
                <a:srgbClr val="000000"/>
              </a:solidFill>
              <a:latin typeface="Arial"/>
            </a:endParaRPr>
          </a:p>
        </p:txBody>
      </p:sp>
      <p:sp>
        <p:nvSpPr>
          <p:cNvPr id="283" name="CustomShape 41"/>
          <p:cNvSpPr/>
          <p:nvPr/>
        </p:nvSpPr>
        <p:spPr>
          <a:xfrm>
            <a:off x="274320" y="6399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84" name="CustomShape 42"/>
          <p:cNvSpPr/>
          <p:nvPr/>
        </p:nvSpPr>
        <p:spPr>
          <a:xfrm>
            <a:off x="274320" y="6147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86" name="CustomShape 2"/>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87" name="CustomShape 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88" name="CustomShape 6"/>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35520" y="764640"/>
            <a:ext cx="10725840" cy="47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License</a:t>
            </a:r>
            <a:endParaRPr b="0" lang="en-US" sz="2400" spc="-1" strike="noStrike">
              <a:solidFill>
                <a:srgbClr val="000000"/>
              </a:solidFill>
              <a:latin typeface="Arial"/>
            </a:endParaRPr>
          </a:p>
        </p:txBody>
      </p:sp>
      <p:sp>
        <p:nvSpPr>
          <p:cNvPr id="225" name="CustomShape 2"/>
          <p:cNvSpPr/>
          <p:nvPr/>
        </p:nvSpPr>
        <p:spPr>
          <a:xfrm>
            <a:off x="335520" y="1268280"/>
            <a:ext cx="10725840" cy="50133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This work is licensed under a </a:t>
            </a:r>
            <a:r>
              <a:rPr b="1" lang="en-US" sz="1800" spc="-1" strike="noStrike">
                <a:solidFill>
                  <a:srgbClr val="000000"/>
                </a:solidFill>
                <a:latin typeface="DejaVu Sans"/>
                <a:ea typeface="DejaVu Sans"/>
              </a:rPr>
              <a:t>Creative Commons Attribution-ShareAlike 4.0 International License</a:t>
            </a:r>
            <a:r>
              <a:rPr b="0" lang="en-US" sz="1800" spc="-1" strike="noStrike">
                <a:solidFill>
                  <a:srgbClr val="000000"/>
                </a:solidFill>
                <a:latin typeface="DejaVu Sans"/>
                <a:ea typeface="DejaVu Sans"/>
              </a:rPr>
              <a:t>. To view a copy of this license, please refer to </a:t>
            </a:r>
            <a:r>
              <a:rPr b="0" lang="en-US" sz="1800" spc="-1" strike="noStrike" u="sng">
                <a:solidFill>
                  <a:srgbClr val="0000ff"/>
                </a:solidFill>
                <a:uFillTx/>
                <a:latin typeface="DejaVu Sans"/>
                <a:ea typeface="DejaVu Sans"/>
                <a:hlinkClick r:id="rId1"/>
              </a:rPr>
              <a:t>https://creativecommons.org/licenses/by-sa/4.0/</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195120" indent="-1814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Updated versions of these slides will be available in our </a:t>
            </a:r>
            <a:r>
              <a:rPr b="0" lang="en-US" sz="1800" spc="-1" strike="noStrike" u="sng">
                <a:solidFill>
                  <a:srgbClr val="0000ff"/>
                </a:solidFill>
                <a:uFillTx/>
                <a:latin typeface="DejaVu Sans"/>
                <a:ea typeface="DejaVu Sans"/>
                <a:hlinkClick r:id="rId2"/>
              </a:rPr>
              <a:t>Github repository</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38"/>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90" name="CustomShape 43"/>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91" name="CustomShape 44"/>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92" name="CustomShape 47"/>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93" name="CustomShape 46"/>
          <p:cNvSpPr/>
          <p:nvPr/>
        </p:nvSpPr>
        <p:spPr>
          <a:xfrm>
            <a:off x="6419520" y="2286000"/>
            <a:ext cx="3633120" cy="136584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294" name=""/>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45"/>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296" name="CustomShape 48"/>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297" name="CustomShape 49"/>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298" name="CustomShape 50"/>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299" name=""/>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00" name="CustomShape 52"/>
          <p:cNvSpPr/>
          <p:nvPr/>
        </p:nvSpPr>
        <p:spPr>
          <a:xfrm>
            <a:off x="6400800" y="4012560"/>
            <a:ext cx="3651840" cy="19252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measure of the outputs from processes in a given product system required to deliver the performace defined by</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DejaVu Sans"/>
                <a:ea typeface="DejaVu Sans"/>
              </a:rPr>
              <a:t>the functional unit</a:t>
            </a:r>
            <a:endParaRPr b="0" lang="en-US" sz="1800" spc="-1" strike="noStrike">
              <a:solidFill>
                <a:srgbClr val="000000"/>
              </a:solidFill>
              <a:latin typeface="Arial"/>
            </a:endParaRPr>
          </a:p>
        </p:txBody>
      </p:sp>
      <p:sp>
        <p:nvSpPr>
          <p:cNvPr id="301" name=""/>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02" name="CustomShape 59"/>
          <p:cNvSpPr/>
          <p:nvPr/>
        </p:nvSpPr>
        <p:spPr>
          <a:xfrm>
            <a:off x="6419880" y="2286360"/>
            <a:ext cx="3633120" cy="13654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60"/>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04" name="CustomShape 62"/>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305" name="CustomShape 68"/>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06" name="CustomShape 69"/>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07" name=""/>
          <p:cNvSpPr/>
          <p:nvPr/>
        </p:nvSpPr>
        <p:spPr>
          <a:xfrm flipH="1">
            <a:off x="4343400" y="2743200"/>
            <a:ext cx="2057400" cy="4572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08" name="CustomShape 70"/>
          <p:cNvSpPr/>
          <p:nvPr/>
        </p:nvSpPr>
        <p:spPr>
          <a:xfrm>
            <a:off x="6400800" y="4012560"/>
            <a:ext cx="3651840" cy="19252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measure of the product(s) or product parts required to deliver the performance defined by the functional unit.</a:t>
            </a:r>
            <a:endParaRPr b="0" lang="en-US" sz="1800" spc="-1" strike="noStrike">
              <a:solidFill>
                <a:srgbClr val="000000"/>
              </a:solidFill>
              <a:latin typeface="Arial"/>
            </a:endParaRPr>
          </a:p>
        </p:txBody>
      </p:sp>
      <p:sp>
        <p:nvSpPr>
          <p:cNvPr id="309" name=""/>
          <p:cNvSpPr/>
          <p:nvPr/>
        </p:nvSpPr>
        <p:spPr>
          <a:xfrm flipH="1" flipV="1">
            <a:off x="3200400" y="3657600"/>
            <a:ext cx="3200400" cy="11430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310" name="CustomShape 71"/>
          <p:cNvSpPr/>
          <p:nvPr/>
        </p:nvSpPr>
        <p:spPr>
          <a:xfrm>
            <a:off x="6419880" y="2286360"/>
            <a:ext cx="3633120" cy="13654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12" name="CustomShape 2"/>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standard</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 </a:t>
            </a:r>
            <a:endParaRPr b="0" lang="en-US" sz="1800" spc="-1" strike="noStrike">
              <a:solidFill>
                <a:srgbClr val="000000"/>
              </a:solidFill>
              <a:latin typeface="Arial"/>
            </a:endParaRPr>
          </a:p>
        </p:txBody>
      </p:sp>
      <p:sp>
        <p:nvSpPr>
          <p:cNvPr id="313" name="CustomShape 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314" name="CustomShape 4"/>
          <p:cNvSpPr/>
          <p:nvPr/>
        </p:nvSpPr>
        <p:spPr>
          <a:xfrm>
            <a:off x="6095520" y="1268280"/>
            <a:ext cx="4908600" cy="5018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Functional units and 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vehicle size and utility</a:t>
            </a:r>
            <a:endParaRPr b="0" lang="en-US" sz="1800" spc="-1" strike="noStrike">
              <a:solidFill>
                <a:srgbClr val="000000"/>
              </a:solidFill>
              <a:latin typeface="Arial"/>
            </a:endParaRPr>
          </a:p>
        </p:txBody>
      </p:sp>
      <p:graphicFrame>
        <p:nvGraphicFramePr>
          <p:cNvPr id="315" name="Table 5"/>
          <p:cNvGraphicFramePr/>
          <p:nvPr/>
        </p:nvGraphicFramePr>
        <p:xfrm>
          <a:off x="5192280" y="3214440"/>
          <a:ext cx="5945040" cy="973440"/>
        </p:xfrm>
        <a:graphic>
          <a:graphicData uri="http://schemas.openxmlformats.org/drawingml/2006/table">
            <a:tbl>
              <a:tblPr/>
              <a:tblGrid>
                <a:gridCol w="832320"/>
                <a:gridCol w="865440"/>
                <a:gridCol w="848880"/>
                <a:gridCol w="848880"/>
                <a:gridCol w="848880"/>
                <a:gridCol w="848880"/>
                <a:gridCol w="852120"/>
              </a:tblGrid>
              <a:tr h="360360">
                <a:tc>
                  <a:txBody>
                    <a:bodyPr lIns="90000" rIns="90000" anchor="t">
                      <a:noAutofit/>
                    </a:bodyPr>
                    <a:p>
                      <a:pPr>
                        <a:lnSpc>
                          <a:spcPct val="100000"/>
                        </a:lnSpc>
                      </a:pPr>
                      <a:r>
                        <a:rPr b="1" lang="en-US" sz="900" spc="-1" strike="noStrike">
                          <a:solidFill>
                            <a:srgbClr val="000000"/>
                          </a:solidFill>
                          <a:latin typeface="DejaVu Sans"/>
                        </a:rPr>
                        <a:t>Body Type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Passenger Car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Van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Rigid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Artic Lorry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Urban bus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Coach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13080">
                <a:tc>
                  <a:txBody>
                    <a:bodyPr lIns="90000" rIns="90000" anchor="t">
                      <a:noAutofit/>
                    </a:bodyPr>
                    <a:p>
                      <a:pPr>
                        <a:lnSpc>
                          <a:spcPct val="100000"/>
                        </a:lnSpc>
                      </a:pPr>
                      <a:r>
                        <a:rPr b="1" lang="en-US" sz="800" spc="-1" strike="noStrike">
                          <a:solidFill>
                            <a:srgbClr val="000000"/>
                          </a:solidFill>
                          <a:latin typeface="DejaVu Sans"/>
                        </a:rPr>
                        <a:t>Default reference flow</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Tonne-km (tkm)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800" spc="-1" strike="noStrike">
                          <a:solidFill>
                            <a:srgbClr val="000000"/>
                          </a:solidFill>
                          <a:latin typeface="DejaVu Sans"/>
                        </a:rPr>
                        <a:t>Vehicle-km (vkm)</a:t>
                      </a:r>
                      <a:endParaRPr b="0" lang="en-US" sz="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316" name="CustomShape 6"/>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317" name="CustomShape 7"/>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8"/>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
        <p:nvSpPr>
          <p:cNvPr id="319" name="CustomShape 10"/>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20" name="CustomShape 11"/>
          <p:cNvSpPr/>
          <p:nvPr/>
        </p:nvSpPr>
        <p:spPr>
          <a:xfrm>
            <a:off x="457200" y="1600200"/>
            <a:ext cx="6854040" cy="4336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p:txBody>
      </p:sp>
      <p:pic>
        <p:nvPicPr>
          <p:cNvPr id="321" name="" descr=""/>
          <p:cNvPicPr/>
          <p:nvPr/>
        </p:nvPicPr>
        <p:blipFill>
          <a:blip r:embed="rId1"/>
          <a:srcRect l="1222" t="7792" r="6970" b="43639"/>
          <a:stretch/>
        </p:blipFill>
        <p:spPr>
          <a:xfrm>
            <a:off x="7543800" y="1143360"/>
            <a:ext cx="2967480" cy="2281680"/>
          </a:xfrm>
          <a:prstGeom prst="rect">
            <a:avLst/>
          </a:prstGeom>
          <a:ln w="0">
            <a:noFill/>
          </a:ln>
        </p:spPr>
      </p:pic>
      <p:sp>
        <p:nvSpPr>
          <p:cNvPr id="322" name="CustomShape 12"/>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23" name="" descr=""/>
          <p:cNvPicPr/>
          <p:nvPr/>
        </p:nvPicPr>
        <p:blipFill>
          <a:blip r:embed="rId3"/>
          <a:stretch/>
        </p:blipFill>
        <p:spPr>
          <a:xfrm>
            <a:off x="7940520" y="3657960"/>
            <a:ext cx="2342520" cy="2830320"/>
          </a:xfrm>
          <a:prstGeom prst="rect">
            <a:avLst/>
          </a:prstGeom>
          <a:ln w="0">
            <a:noFill/>
          </a:ln>
        </p:spPr>
      </p:pic>
      <p:sp>
        <p:nvSpPr>
          <p:cNvPr id="324" name="CustomShape 166"/>
          <p:cNvSpPr/>
          <p:nvPr/>
        </p:nvSpPr>
        <p:spPr>
          <a:xfrm>
            <a:off x="274320" y="6276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85"/>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26" name="CustomShape 86"/>
          <p:cNvSpPr/>
          <p:nvPr/>
        </p:nvSpPr>
        <p:spPr>
          <a:xfrm>
            <a:off x="457200" y="1600200"/>
            <a:ext cx="6854040" cy="4336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p:txBody>
      </p:sp>
      <p:pic>
        <p:nvPicPr>
          <p:cNvPr id="327" name="" descr=""/>
          <p:cNvPicPr/>
          <p:nvPr/>
        </p:nvPicPr>
        <p:blipFill>
          <a:blip r:embed="rId1"/>
          <a:srcRect l="1222" t="7792" r="6970" b="43639"/>
          <a:stretch/>
        </p:blipFill>
        <p:spPr>
          <a:xfrm>
            <a:off x="7543800" y="1143360"/>
            <a:ext cx="2967480" cy="2281680"/>
          </a:xfrm>
          <a:prstGeom prst="rect">
            <a:avLst/>
          </a:prstGeom>
          <a:ln w="0">
            <a:noFill/>
          </a:ln>
        </p:spPr>
      </p:pic>
      <p:sp>
        <p:nvSpPr>
          <p:cNvPr id="328" name="CustomShape 87"/>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29" name="" descr=""/>
          <p:cNvPicPr/>
          <p:nvPr/>
        </p:nvPicPr>
        <p:blipFill>
          <a:blip r:embed="rId3"/>
          <a:stretch/>
        </p:blipFill>
        <p:spPr>
          <a:xfrm>
            <a:off x="7940520" y="3657960"/>
            <a:ext cx="2342520" cy="2830320"/>
          </a:xfrm>
          <a:prstGeom prst="rect">
            <a:avLst/>
          </a:prstGeom>
          <a:ln w="0">
            <a:noFill/>
          </a:ln>
        </p:spPr>
      </p:pic>
      <p:sp>
        <p:nvSpPr>
          <p:cNvPr id="330" name="CustomShape 167"/>
          <p:cNvSpPr/>
          <p:nvPr/>
        </p:nvSpPr>
        <p:spPr>
          <a:xfrm>
            <a:off x="274320" y="6276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31" name="CustomShape 84"/>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89"/>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33" name="CustomShape 90"/>
          <p:cNvSpPr/>
          <p:nvPr/>
        </p:nvSpPr>
        <p:spPr>
          <a:xfrm>
            <a:off x="457200" y="1600200"/>
            <a:ext cx="6854040" cy="4336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p:txBody>
      </p:sp>
      <p:pic>
        <p:nvPicPr>
          <p:cNvPr id="334" name="" descr=""/>
          <p:cNvPicPr/>
          <p:nvPr/>
        </p:nvPicPr>
        <p:blipFill>
          <a:blip r:embed="rId1"/>
          <a:srcRect l="1222" t="7792" r="6970" b="43639"/>
          <a:stretch/>
        </p:blipFill>
        <p:spPr>
          <a:xfrm>
            <a:off x="7543800" y="1143360"/>
            <a:ext cx="2967480" cy="2281680"/>
          </a:xfrm>
          <a:prstGeom prst="rect">
            <a:avLst/>
          </a:prstGeom>
          <a:ln w="0">
            <a:noFill/>
          </a:ln>
        </p:spPr>
      </p:pic>
      <p:sp>
        <p:nvSpPr>
          <p:cNvPr id="335" name="CustomShape 91"/>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36" name="" descr=""/>
          <p:cNvPicPr/>
          <p:nvPr/>
        </p:nvPicPr>
        <p:blipFill>
          <a:blip r:embed="rId3"/>
          <a:stretch/>
        </p:blipFill>
        <p:spPr>
          <a:xfrm>
            <a:off x="7940520" y="3657960"/>
            <a:ext cx="2342520" cy="2830320"/>
          </a:xfrm>
          <a:prstGeom prst="rect">
            <a:avLst/>
          </a:prstGeom>
          <a:ln w="0">
            <a:noFill/>
          </a:ln>
        </p:spPr>
      </p:pic>
      <p:sp>
        <p:nvSpPr>
          <p:cNvPr id="337" name="CustomShape 168"/>
          <p:cNvSpPr/>
          <p:nvPr/>
        </p:nvSpPr>
        <p:spPr>
          <a:xfrm>
            <a:off x="274320" y="6276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38" name="CustomShape 88"/>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9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production</a:t>
            </a:r>
            <a:endParaRPr b="0" lang="en-US" sz="2200" spc="-1" strike="noStrike">
              <a:solidFill>
                <a:srgbClr val="000000"/>
              </a:solidFill>
              <a:latin typeface="Arial"/>
            </a:endParaRPr>
          </a:p>
        </p:txBody>
      </p:sp>
      <p:sp>
        <p:nvSpPr>
          <p:cNvPr id="340" name="CustomShape 94"/>
          <p:cNvSpPr/>
          <p:nvPr/>
        </p:nvSpPr>
        <p:spPr>
          <a:xfrm>
            <a:off x="457200" y="1600200"/>
            <a:ext cx="6854040" cy="4336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The medium from which the mushrooms grow.</a:t>
            </a: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Substrate Container:</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Contains the substrate throughout the entirity of the substrate’s “lifespan”.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innoculation: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Small ventilation holes (filtered) that fascilitate incubation.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incubation period: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Fruiting holes are opened.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Contained substrate is exposed to fresh air and high humidity allowing mushrooms to grow through the holes.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After some fruiting cycles:</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Substrate is discarded/composted.</a:t>
            </a:r>
            <a:endParaRPr b="0" lang="en-US" sz="1800" spc="-1" strike="noStrike">
              <a:solidFill>
                <a:srgbClr val="000000"/>
              </a:solidFill>
              <a:latin typeface="Arial"/>
            </a:endParaRPr>
          </a:p>
        </p:txBody>
      </p:sp>
      <p:pic>
        <p:nvPicPr>
          <p:cNvPr id="341" name="" descr=""/>
          <p:cNvPicPr/>
          <p:nvPr/>
        </p:nvPicPr>
        <p:blipFill>
          <a:blip r:embed="rId1"/>
          <a:srcRect l="1222" t="7792" r="6970" b="43639"/>
          <a:stretch/>
        </p:blipFill>
        <p:spPr>
          <a:xfrm>
            <a:off x="7543800" y="1143360"/>
            <a:ext cx="2967480" cy="2281680"/>
          </a:xfrm>
          <a:prstGeom prst="rect">
            <a:avLst/>
          </a:prstGeom>
          <a:ln w="0">
            <a:noFill/>
          </a:ln>
        </p:spPr>
      </p:pic>
      <p:sp>
        <p:nvSpPr>
          <p:cNvPr id="342" name="CustomShape 95"/>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43" name="" descr=""/>
          <p:cNvPicPr/>
          <p:nvPr/>
        </p:nvPicPr>
        <p:blipFill>
          <a:blip r:embed="rId3"/>
          <a:stretch/>
        </p:blipFill>
        <p:spPr>
          <a:xfrm>
            <a:off x="7940520" y="3657960"/>
            <a:ext cx="2342520" cy="2830320"/>
          </a:xfrm>
          <a:prstGeom prst="rect">
            <a:avLst/>
          </a:prstGeom>
          <a:ln w="0">
            <a:noFill/>
          </a:ln>
        </p:spPr>
      </p:pic>
      <p:sp>
        <p:nvSpPr>
          <p:cNvPr id="344" name="CustomShape 169"/>
          <p:cNvSpPr/>
          <p:nvPr/>
        </p:nvSpPr>
        <p:spPr>
          <a:xfrm>
            <a:off x="274320" y="6276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45" name="CustomShape 92"/>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97"/>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47" name="CustomShape 98"/>
          <p:cNvSpPr/>
          <p:nvPr/>
        </p:nvSpPr>
        <p:spPr>
          <a:xfrm>
            <a:off x="457200" y="1600200"/>
            <a:ext cx="6854040" cy="4336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p:txBody>
      </p:sp>
      <p:pic>
        <p:nvPicPr>
          <p:cNvPr id="348" name="" descr=""/>
          <p:cNvPicPr/>
          <p:nvPr/>
        </p:nvPicPr>
        <p:blipFill>
          <a:blip r:embed="rId1"/>
          <a:srcRect l="1222" t="7792" r="6970" b="43639"/>
          <a:stretch/>
        </p:blipFill>
        <p:spPr>
          <a:xfrm>
            <a:off x="7543800" y="1143360"/>
            <a:ext cx="2967480" cy="2281680"/>
          </a:xfrm>
          <a:prstGeom prst="rect">
            <a:avLst/>
          </a:prstGeom>
          <a:ln w="0">
            <a:noFill/>
          </a:ln>
        </p:spPr>
      </p:pic>
      <p:sp>
        <p:nvSpPr>
          <p:cNvPr id="349" name="CustomShape 99"/>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50" name="" descr=""/>
          <p:cNvPicPr/>
          <p:nvPr/>
        </p:nvPicPr>
        <p:blipFill>
          <a:blip r:embed="rId3"/>
          <a:stretch/>
        </p:blipFill>
        <p:spPr>
          <a:xfrm>
            <a:off x="7940520" y="3657960"/>
            <a:ext cx="2342520" cy="2830320"/>
          </a:xfrm>
          <a:prstGeom prst="rect">
            <a:avLst/>
          </a:prstGeom>
          <a:ln w="0">
            <a:noFill/>
          </a:ln>
        </p:spPr>
      </p:pic>
      <p:sp>
        <p:nvSpPr>
          <p:cNvPr id="351" name="CustomShape 170"/>
          <p:cNvSpPr/>
          <p:nvPr/>
        </p:nvSpPr>
        <p:spPr>
          <a:xfrm>
            <a:off x="274320" y="6276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52" name="CustomShape 96"/>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01"/>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54" name="CustomShape 102"/>
          <p:cNvSpPr/>
          <p:nvPr/>
        </p:nvSpPr>
        <p:spPr>
          <a:xfrm>
            <a:off x="457200" y="1600200"/>
            <a:ext cx="6854040" cy="4336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Traditional Substrate Containers: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bags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Usually sealed by folding the opening several times, then sealing it with tape/clips.</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Can be tricky to seal.</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Need to be re-opened for innoculation.</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permanent; basically made by cutting through the bags → Cannot be reused</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Single-use only.</a:t>
            </a:r>
            <a:endParaRPr b="0" lang="en-US" sz="1800" spc="-1" strike="noStrike">
              <a:solidFill>
                <a:srgbClr val="000000"/>
              </a:solidFill>
              <a:latin typeface="Arial"/>
            </a:endParaRPr>
          </a:p>
        </p:txBody>
      </p:sp>
      <p:pic>
        <p:nvPicPr>
          <p:cNvPr id="355" name="" descr=""/>
          <p:cNvPicPr/>
          <p:nvPr/>
        </p:nvPicPr>
        <p:blipFill>
          <a:blip r:embed="rId1"/>
          <a:srcRect l="1222" t="7792" r="6970" b="43639"/>
          <a:stretch/>
        </p:blipFill>
        <p:spPr>
          <a:xfrm>
            <a:off x="7543800" y="1143360"/>
            <a:ext cx="2967480" cy="2281680"/>
          </a:xfrm>
          <a:prstGeom prst="rect">
            <a:avLst/>
          </a:prstGeom>
          <a:ln w="0">
            <a:noFill/>
          </a:ln>
        </p:spPr>
      </p:pic>
      <p:sp>
        <p:nvSpPr>
          <p:cNvPr id="356" name="CustomShape 103"/>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57" name="" descr=""/>
          <p:cNvPicPr/>
          <p:nvPr/>
        </p:nvPicPr>
        <p:blipFill>
          <a:blip r:embed="rId3"/>
          <a:stretch/>
        </p:blipFill>
        <p:spPr>
          <a:xfrm>
            <a:off x="7940520" y="3657960"/>
            <a:ext cx="2342520" cy="2830320"/>
          </a:xfrm>
          <a:prstGeom prst="rect">
            <a:avLst/>
          </a:prstGeom>
          <a:ln w="0">
            <a:noFill/>
          </a:ln>
        </p:spPr>
      </p:pic>
      <p:sp>
        <p:nvSpPr>
          <p:cNvPr id="358" name="CustomShape 171"/>
          <p:cNvSpPr/>
          <p:nvPr/>
        </p:nvSpPr>
        <p:spPr>
          <a:xfrm>
            <a:off x="274320" y="6276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59" name="CustomShape 100"/>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35520" y="4406760"/>
            <a:ext cx="10725120" cy="133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ETCE Exercise E02 – Knowledge QUIz - CE</a:t>
            </a:r>
            <a:endParaRPr b="0" lang="en-US" sz="3000" spc="-1" strike="noStrike">
              <a:solidFill>
                <a:srgbClr val="000000"/>
              </a:solidFill>
              <a:latin typeface="Arial"/>
            </a:endParaRPr>
          </a:p>
        </p:txBody>
      </p:sp>
      <p:sp>
        <p:nvSpPr>
          <p:cNvPr id="227" name="CustomShape 2"/>
          <p:cNvSpPr/>
          <p:nvPr/>
        </p:nvSpPr>
        <p:spPr>
          <a:xfrm>
            <a:off x="335520" y="2906640"/>
            <a:ext cx="10725120" cy="147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09"/>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61" name="CustomShape 110"/>
          <p:cNvSpPr/>
          <p:nvPr/>
        </p:nvSpPr>
        <p:spPr>
          <a:xfrm>
            <a:off x="457200" y="1600200"/>
            <a:ext cx="6854040" cy="4336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p:txBody>
      </p:sp>
      <p:pic>
        <p:nvPicPr>
          <p:cNvPr id="362" name="" descr=""/>
          <p:cNvPicPr/>
          <p:nvPr/>
        </p:nvPicPr>
        <p:blipFill>
          <a:blip r:embed="rId1"/>
          <a:srcRect l="1222" t="7792" r="6970" b="43639"/>
          <a:stretch/>
        </p:blipFill>
        <p:spPr>
          <a:xfrm>
            <a:off x="7543800" y="1143360"/>
            <a:ext cx="2967480" cy="2281680"/>
          </a:xfrm>
          <a:prstGeom prst="rect">
            <a:avLst/>
          </a:prstGeom>
          <a:ln w="0">
            <a:noFill/>
          </a:ln>
        </p:spPr>
      </p:pic>
      <p:sp>
        <p:nvSpPr>
          <p:cNvPr id="363" name="CustomShape 111"/>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64" name="" descr=""/>
          <p:cNvPicPr/>
          <p:nvPr/>
        </p:nvPicPr>
        <p:blipFill>
          <a:blip r:embed="rId3"/>
          <a:stretch/>
        </p:blipFill>
        <p:spPr>
          <a:xfrm>
            <a:off x="7940520" y="3657960"/>
            <a:ext cx="2342520" cy="2830320"/>
          </a:xfrm>
          <a:prstGeom prst="rect">
            <a:avLst/>
          </a:prstGeom>
          <a:ln w="0">
            <a:noFill/>
          </a:ln>
        </p:spPr>
      </p:pic>
      <p:sp>
        <p:nvSpPr>
          <p:cNvPr id="365" name="CustomShape 172"/>
          <p:cNvSpPr/>
          <p:nvPr/>
        </p:nvSpPr>
        <p:spPr>
          <a:xfrm>
            <a:off x="274320" y="6276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66" name="CustomShape 108"/>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05"/>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Mushroom Substrate Containers</a:t>
            </a:r>
            <a:endParaRPr b="0" lang="en-US" sz="2200" spc="-1" strike="noStrike">
              <a:solidFill>
                <a:srgbClr val="000000"/>
              </a:solidFill>
              <a:latin typeface="Arial"/>
            </a:endParaRPr>
          </a:p>
        </p:txBody>
      </p:sp>
      <p:sp>
        <p:nvSpPr>
          <p:cNvPr id="368" name="CustomShape 106"/>
          <p:cNvSpPr/>
          <p:nvPr/>
        </p:nvSpPr>
        <p:spPr>
          <a:xfrm>
            <a:off x="457200" y="1600200"/>
            <a:ext cx="6854040" cy="4336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MushR Substrate Pods: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Plastic (polypropylene) buckets.</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Sealed by a plastic lid.</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Trivial to seal/unseal.</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Fruiting holes are still permanent; drilled into the bucket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Sealed with micro-porous tape during incubation.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Tape is removed for fruiting mushrooms → Can be reused.</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But: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Higher resource consumption required for production.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US" sz="1800" spc="-1" strike="noStrike">
                <a:solidFill>
                  <a:srgbClr val="000000"/>
                </a:solidFill>
                <a:latin typeface="DejaVu Sans"/>
                <a:ea typeface="DejaVu Sans"/>
              </a:rPr>
              <a:t>More complicated manufacturing process.</a:t>
            </a:r>
            <a:endParaRPr b="0" lang="en-US" sz="1800" spc="-1" strike="noStrike">
              <a:solidFill>
                <a:srgbClr val="000000"/>
              </a:solidFill>
              <a:latin typeface="Arial"/>
            </a:endParaRPr>
          </a:p>
        </p:txBody>
      </p:sp>
      <p:pic>
        <p:nvPicPr>
          <p:cNvPr id="369" name="" descr=""/>
          <p:cNvPicPr/>
          <p:nvPr/>
        </p:nvPicPr>
        <p:blipFill>
          <a:blip r:embed="rId1"/>
          <a:srcRect l="1222" t="7792" r="6970" b="43639"/>
          <a:stretch/>
        </p:blipFill>
        <p:spPr>
          <a:xfrm>
            <a:off x="7543800" y="1143360"/>
            <a:ext cx="2967480" cy="2281680"/>
          </a:xfrm>
          <a:prstGeom prst="rect">
            <a:avLst/>
          </a:prstGeom>
          <a:ln w="0">
            <a:noFill/>
          </a:ln>
        </p:spPr>
      </p:pic>
      <p:sp>
        <p:nvSpPr>
          <p:cNvPr id="370" name="CustomShape 107"/>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71" name="" descr=""/>
          <p:cNvPicPr/>
          <p:nvPr/>
        </p:nvPicPr>
        <p:blipFill>
          <a:blip r:embed="rId3"/>
          <a:stretch/>
        </p:blipFill>
        <p:spPr>
          <a:xfrm>
            <a:off x="7940520" y="3657960"/>
            <a:ext cx="2342520" cy="2830320"/>
          </a:xfrm>
          <a:prstGeom prst="rect">
            <a:avLst/>
          </a:prstGeom>
          <a:ln w="0">
            <a:noFill/>
          </a:ln>
        </p:spPr>
      </p:pic>
      <p:sp>
        <p:nvSpPr>
          <p:cNvPr id="372" name="CustomShape 173"/>
          <p:cNvSpPr/>
          <p:nvPr/>
        </p:nvSpPr>
        <p:spPr>
          <a:xfrm>
            <a:off x="274320" y="6276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73" name="CustomShape 104"/>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81"/>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LCA on Substrate Containers?</a:t>
            </a:r>
            <a:endParaRPr b="0" lang="en-US" sz="2200" spc="-1" strike="noStrike">
              <a:solidFill>
                <a:srgbClr val="000000"/>
              </a:solidFill>
              <a:latin typeface="Arial"/>
            </a:endParaRPr>
          </a:p>
        </p:txBody>
      </p:sp>
      <p:sp>
        <p:nvSpPr>
          <p:cNvPr id="375" name="CustomShape 82"/>
          <p:cNvSpPr/>
          <p:nvPr/>
        </p:nvSpPr>
        <p:spPr>
          <a:xfrm>
            <a:off x="457200" y="1600200"/>
            <a:ext cx="5250600" cy="4336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6000">
              <a:lnSpc>
                <a:spcPct val="100000"/>
              </a:lnSpc>
              <a:buClr>
                <a:srgbClr val="008c4f"/>
              </a:buClr>
              <a:buSzPct val="60000"/>
              <a:buFont typeface="OpenSymbol"/>
              <a:buChar char="◾"/>
            </a:pPr>
            <a:r>
              <a:rPr b="1" lang="en-US" sz="1800" spc="-1" strike="noStrike">
                <a:solidFill>
                  <a:srgbClr val="000000"/>
                </a:solidFill>
                <a:latin typeface="DejaVu Sans"/>
                <a:ea typeface="DejaVu Sans"/>
              </a:rPr>
              <a:t>Goal</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US" sz="1800" spc="-1" strike="noStrike">
                <a:solidFill>
                  <a:srgbClr val="000000"/>
                </a:solidFill>
                <a:latin typeface="DejaVu Sans"/>
                <a:ea typeface="DejaVu Sans"/>
              </a:rPr>
              <a:t>Compare the environmental impact of the developed mushroom pods with non-reusable substrate bags by running lifecycle assessment calculations.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pic>
        <p:nvPicPr>
          <p:cNvPr id="376" name="" descr=""/>
          <p:cNvPicPr/>
          <p:nvPr/>
        </p:nvPicPr>
        <p:blipFill>
          <a:blip r:embed="rId1"/>
          <a:srcRect l="1222" t="7792" r="6970" b="43639"/>
          <a:stretch/>
        </p:blipFill>
        <p:spPr>
          <a:xfrm>
            <a:off x="7543800" y="1143360"/>
            <a:ext cx="2967480" cy="2281680"/>
          </a:xfrm>
          <a:prstGeom prst="rect">
            <a:avLst/>
          </a:prstGeom>
          <a:ln w="0">
            <a:noFill/>
          </a:ln>
        </p:spPr>
      </p:pic>
      <p:sp>
        <p:nvSpPr>
          <p:cNvPr id="377" name="CustomShape 83"/>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Anant Sujatanagarjuna, Benjamin Leiding, Harish Gundelli, Shohreh Kia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pic>
        <p:nvPicPr>
          <p:cNvPr id="378" name="" descr=""/>
          <p:cNvPicPr/>
          <p:nvPr/>
        </p:nvPicPr>
        <p:blipFill>
          <a:blip r:embed="rId3"/>
          <a:stretch/>
        </p:blipFill>
        <p:spPr>
          <a:xfrm>
            <a:off x="7940520" y="3657960"/>
            <a:ext cx="2342520" cy="2830320"/>
          </a:xfrm>
          <a:prstGeom prst="rect">
            <a:avLst/>
          </a:prstGeom>
          <a:ln w="0">
            <a:noFill/>
          </a:ln>
        </p:spPr>
      </p:pic>
      <p:sp>
        <p:nvSpPr>
          <p:cNvPr id="379" name="CustomShape 174"/>
          <p:cNvSpPr/>
          <p:nvPr/>
        </p:nvSpPr>
        <p:spPr>
          <a:xfrm>
            <a:off x="274320" y="6276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808080"/>
                </a:solidFill>
                <a:latin typeface="Roboto"/>
                <a:ea typeface="Roboto"/>
              </a:rPr>
              <a:t>MushR – A Smart, Automated and Scalable Indoor Harvesting System for Gourmet Mushrooms – </a:t>
            </a:r>
            <a:r>
              <a:rPr b="0" lang="en-US" sz="900" spc="-1" strike="noStrike" u="sng">
                <a:solidFill>
                  <a:srgbClr val="0000ff"/>
                </a:solidFill>
                <a:uFillTx/>
                <a:latin typeface="Roboto"/>
                <a:ea typeface="Roboto"/>
                <a:hlinkClick r:id="rId4"/>
              </a:rPr>
              <a:t>etce-lab.com</a:t>
            </a:r>
            <a:endParaRPr b="0" lang="en-US" sz="900" spc="-1" strike="noStrike">
              <a:solidFill>
                <a:srgbClr val="000000"/>
              </a:solidFill>
              <a:latin typeface="Arial"/>
            </a:endParaRPr>
          </a:p>
        </p:txBody>
      </p:sp>
      <p:sp>
        <p:nvSpPr>
          <p:cNvPr id="380" name="CustomShape 80"/>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MushR: A Short Detour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4"/>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82" name="CustomShape 15"/>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83" name="CustomShape 16"/>
          <p:cNvSpPr/>
          <p:nvPr/>
        </p:nvSpPr>
        <p:spPr>
          <a:xfrm>
            <a:off x="457200" y="3429000"/>
            <a:ext cx="10546920" cy="2507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84" name="CustomShape 17"/>
          <p:cNvSpPr/>
          <p:nvPr/>
        </p:nvSpPr>
        <p:spPr>
          <a:xfrm>
            <a:off x="5486400" y="1955160"/>
            <a:ext cx="5709240" cy="1468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85" name="CustomShape 18"/>
          <p:cNvSpPr/>
          <p:nvPr/>
        </p:nvSpPr>
        <p:spPr>
          <a:xfrm>
            <a:off x="933120" y="2057400"/>
            <a:ext cx="3633120" cy="13654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86" name=""/>
          <p:cNvSpPr/>
          <p:nvPr/>
        </p:nvSpPr>
        <p:spPr>
          <a:xfrm>
            <a:off x="1528200" y="1720800"/>
            <a:ext cx="2508840" cy="34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87" name=""/>
          <p:cNvSpPr/>
          <p:nvPr/>
        </p:nvSpPr>
        <p:spPr>
          <a:xfrm>
            <a:off x="7086600" y="1631160"/>
            <a:ext cx="2508840" cy="34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56"/>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89" name="CustomShape 57"/>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90" name="CustomShape 58"/>
          <p:cNvSpPr/>
          <p:nvPr/>
        </p:nvSpPr>
        <p:spPr>
          <a:xfrm>
            <a:off x="457200" y="3429000"/>
            <a:ext cx="10546920" cy="2507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91" name="CustomShape 65"/>
          <p:cNvSpPr/>
          <p:nvPr/>
        </p:nvSpPr>
        <p:spPr>
          <a:xfrm>
            <a:off x="5486400" y="1955160"/>
            <a:ext cx="5709240" cy="1468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92" name="CustomShape 66"/>
          <p:cNvSpPr/>
          <p:nvPr/>
        </p:nvSpPr>
        <p:spPr>
          <a:xfrm>
            <a:off x="933120" y="2057400"/>
            <a:ext cx="3633120" cy="13654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393" name=""/>
          <p:cNvSpPr/>
          <p:nvPr/>
        </p:nvSpPr>
        <p:spPr>
          <a:xfrm>
            <a:off x="1528560" y="1721160"/>
            <a:ext cx="2508840" cy="34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394" name=""/>
          <p:cNvSpPr/>
          <p:nvPr/>
        </p:nvSpPr>
        <p:spPr>
          <a:xfrm>
            <a:off x="7086960" y="1631520"/>
            <a:ext cx="2508840" cy="34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22"/>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396" name="CustomShape 2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397" name="CustomShape 53"/>
          <p:cNvSpPr/>
          <p:nvPr/>
        </p:nvSpPr>
        <p:spPr>
          <a:xfrm>
            <a:off x="457200" y="3429000"/>
            <a:ext cx="10546920" cy="2507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398" name="CustomShape 54"/>
          <p:cNvSpPr/>
          <p:nvPr/>
        </p:nvSpPr>
        <p:spPr>
          <a:xfrm>
            <a:off x="5486400" y="1955160"/>
            <a:ext cx="5709240" cy="1468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399" name="CustomShape 55"/>
          <p:cNvSpPr/>
          <p:nvPr/>
        </p:nvSpPr>
        <p:spPr>
          <a:xfrm>
            <a:off x="933120" y="2057400"/>
            <a:ext cx="3633120" cy="13654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400" name=""/>
          <p:cNvSpPr/>
          <p:nvPr/>
        </p:nvSpPr>
        <p:spPr>
          <a:xfrm>
            <a:off x="1528560" y="1721160"/>
            <a:ext cx="2508840" cy="34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401" name=""/>
          <p:cNvSpPr/>
          <p:nvPr/>
        </p:nvSpPr>
        <p:spPr>
          <a:xfrm>
            <a:off x="7086960" y="1631520"/>
            <a:ext cx="2508840" cy="34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9"/>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03" name="CustomShape 1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Functional Unit VS Reference Flow</a:t>
            </a:r>
            <a:endParaRPr b="0" lang="en-US" sz="2200" spc="-1" strike="noStrike">
              <a:solidFill>
                <a:srgbClr val="000000"/>
              </a:solidFill>
              <a:latin typeface="Arial"/>
            </a:endParaRPr>
          </a:p>
        </p:txBody>
      </p:sp>
      <p:sp>
        <p:nvSpPr>
          <p:cNvPr id="404" name="CustomShape 19"/>
          <p:cNvSpPr/>
          <p:nvPr/>
        </p:nvSpPr>
        <p:spPr>
          <a:xfrm>
            <a:off x="457200" y="3429000"/>
            <a:ext cx="10546920" cy="2507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functional unit for a mushroom substrate container?</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“Colonizable volume of the container”: 3L colonizable volume</a:t>
            </a:r>
            <a:endParaRPr b="0" lang="en-US" sz="1800" spc="-1" strike="noStrike">
              <a:solidFill>
                <a:srgbClr val="000000"/>
              </a:solidFill>
              <a:latin typeface="Arial"/>
            </a:endParaRPr>
          </a:p>
          <a:p>
            <a:pPr marL="216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How can you define the reference flow?</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In terms of the “Amount of polypropylene (g)” (weight of the container)</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405" name="CustomShape 20"/>
          <p:cNvSpPr/>
          <p:nvPr/>
        </p:nvSpPr>
        <p:spPr>
          <a:xfrm>
            <a:off x="5486400" y="1955160"/>
            <a:ext cx="5709240" cy="14680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measure of the product(s) or product parts required to deliver the performance defined by the functional unit.</a:t>
            </a:r>
            <a:endParaRPr b="0" lang="en-US" sz="1800" spc="-1" strike="noStrike">
              <a:solidFill>
                <a:srgbClr val="000000"/>
              </a:solidFill>
              <a:latin typeface="Arial"/>
            </a:endParaRPr>
          </a:p>
        </p:txBody>
      </p:sp>
      <p:sp>
        <p:nvSpPr>
          <p:cNvPr id="406" name="CustomShape 21"/>
          <p:cNvSpPr/>
          <p:nvPr/>
        </p:nvSpPr>
        <p:spPr>
          <a:xfrm>
            <a:off x="933120" y="2057400"/>
            <a:ext cx="3633120" cy="13654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quantified performance of a product system for use as a reference unit, e.g 1 million holes drilled</a:t>
            </a:r>
            <a:endParaRPr b="0" lang="en-US" sz="1800" spc="-1" strike="noStrike">
              <a:solidFill>
                <a:srgbClr val="000000"/>
              </a:solidFill>
              <a:latin typeface="Arial"/>
            </a:endParaRPr>
          </a:p>
        </p:txBody>
      </p:sp>
      <p:sp>
        <p:nvSpPr>
          <p:cNvPr id="407" name=""/>
          <p:cNvSpPr/>
          <p:nvPr/>
        </p:nvSpPr>
        <p:spPr>
          <a:xfrm>
            <a:off x="1528560" y="1721160"/>
            <a:ext cx="2508840" cy="34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Functional Unit</a:t>
            </a:r>
            <a:endParaRPr b="0" lang="en-US" sz="1800" spc="-1" strike="noStrike">
              <a:solidFill>
                <a:srgbClr val="000000"/>
              </a:solidFill>
              <a:latin typeface="Arial"/>
            </a:endParaRPr>
          </a:p>
        </p:txBody>
      </p:sp>
      <p:sp>
        <p:nvSpPr>
          <p:cNvPr id="408" name=""/>
          <p:cNvSpPr/>
          <p:nvPr/>
        </p:nvSpPr>
        <p:spPr>
          <a:xfrm>
            <a:off x="7086960" y="1631520"/>
            <a:ext cx="2508840" cy="34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pc="-1" strike="noStrike">
                <a:solidFill>
                  <a:srgbClr val="000000"/>
                </a:solidFill>
                <a:latin typeface="DejaVu Sans"/>
                <a:ea typeface="DejaVu Sans"/>
              </a:rPr>
              <a:t>Reference Flow</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10" name="CustomShape 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11" name="CustomShape 4"/>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412" name="CustomShape 5"/>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13" name="CustomShape 6"/>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14" name="CustomShape 67"/>
          <p:cNvSpPr/>
          <p:nvPr/>
        </p:nvSpPr>
        <p:spPr>
          <a:xfrm>
            <a:off x="6419880" y="2286720"/>
            <a:ext cx="3633120" cy="136548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determines which processes are included in the LCA in accordance with it’s goal</a:t>
            </a:r>
            <a:endParaRPr b="0" lang="en-US" sz="1800" spc="-1" strike="noStrike">
              <a:solidFill>
                <a:srgbClr val="000000"/>
              </a:solidFill>
              <a:latin typeface="Arial"/>
            </a:endParaRPr>
          </a:p>
        </p:txBody>
      </p:sp>
      <p:sp>
        <p:nvSpPr>
          <p:cNvPr id="415" name=""/>
          <p:cNvSpPr/>
          <p:nvPr/>
        </p:nvSpPr>
        <p:spPr>
          <a:xfrm flipH="1">
            <a:off x="3657600" y="2971800"/>
            <a:ext cx="2762280" cy="914400"/>
          </a:xfrm>
          <a:prstGeom prst="line">
            <a:avLst/>
          </a:prstGeom>
          <a:ln w="0">
            <a:solidFill>
              <a:srgbClr val="008c4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5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17" name="CustomShape 61"/>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System Boundary of 2020 EU Study</a:t>
            </a:r>
            <a:endParaRPr b="0" lang="en-US" sz="2200" spc="-1" strike="noStrike">
              <a:solidFill>
                <a:srgbClr val="000000"/>
              </a:solidFill>
              <a:latin typeface="Arial"/>
            </a:endParaRPr>
          </a:p>
        </p:txBody>
      </p:sp>
      <p:pic>
        <p:nvPicPr>
          <p:cNvPr id="418" name="" descr=""/>
          <p:cNvPicPr/>
          <p:nvPr/>
        </p:nvPicPr>
        <p:blipFill>
          <a:blip r:embed="rId1"/>
          <a:stretch/>
        </p:blipFill>
        <p:spPr>
          <a:xfrm>
            <a:off x="1828800" y="1828800"/>
            <a:ext cx="7746120" cy="4073400"/>
          </a:xfrm>
          <a:prstGeom prst="rect">
            <a:avLst/>
          </a:prstGeom>
          <a:ln w="0">
            <a:noFill/>
          </a:ln>
        </p:spPr>
      </p:pic>
      <p:sp>
        <p:nvSpPr>
          <p:cNvPr id="419" name="CustomShape 63"/>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20" name="CustomShape 64"/>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3"/>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24"/>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22" name="CustomShape 26"/>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23" name="CustomShape 27"/>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424" name="CustomShape 29"/>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25" name="CustomShape 25"/>
          <p:cNvSpPr/>
          <p:nvPr/>
        </p:nvSpPr>
        <p:spPr>
          <a:xfrm>
            <a:off x="57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Manufacturing process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(Theoretical) End-of-life recycling process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2"/>
          <p:cNvSpPr/>
          <p:nvPr/>
        </p:nvSpPr>
        <p:spPr>
          <a:xfrm>
            <a:off x="335520" y="1268640"/>
            <a:ext cx="10732680" cy="502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29" name="" descr=""/>
          <p:cNvPicPr/>
          <p:nvPr/>
        </p:nvPicPr>
        <p:blipFill>
          <a:blip r:embed="rId1"/>
          <a:stretch/>
        </p:blipFill>
        <p:spPr>
          <a:xfrm>
            <a:off x="1276560" y="1333800"/>
            <a:ext cx="8780400" cy="43797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27"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428" name="CustomShape 3"/>
          <p:cNvSpPr/>
          <p:nvPr/>
        </p:nvSpPr>
        <p:spPr>
          <a:xfrm>
            <a:off x="335520" y="1600200"/>
            <a:ext cx="11082600" cy="46868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general, all processes and flows that are attributable to the analysed system are to be included in the system boundaries.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However, not all of them are quantitatively “relevant”</a:t>
            </a:r>
            <a:r>
              <a:rPr b="0" i="1" lang="en-GB" sz="1800" spc="-1" strike="noStrike">
                <a:solidFill>
                  <a:srgbClr val="000000"/>
                </a:solidFill>
                <a:latin typeface="DejaVu Sans"/>
                <a:ea typeface="DejaVu Sans"/>
              </a:rPr>
              <a:t>.</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For less relevant ones, data of lower quality (estimates) can be used, limiting the effort for collecting high quality data.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Irrelevant ones, can be entirely “Cut-off”</a:t>
            </a:r>
            <a:endParaRPr b="0" lang="en-US" sz="1800" spc="-1" strike="noStrike">
              <a:solidFill>
                <a:srgbClr val="000000"/>
              </a:solidFill>
              <a:latin typeface="Arial"/>
            </a:endParaRPr>
          </a:p>
        </p:txBody>
      </p:sp>
      <p:sp>
        <p:nvSpPr>
          <p:cNvPr id="429" name="CustomShape 4"/>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31"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432" name="CustomShape 3"/>
          <p:cNvSpPr/>
          <p:nvPr/>
        </p:nvSpPr>
        <p:spPr>
          <a:xfrm>
            <a:off x="335520" y="1600200"/>
            <a:ext cx="11082600" cy="46868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p:txBody>
      </p:sp>
      <p:sp>
        <p:nvSpPr>
          <p:cNvPr id="433" name="CustomShape 4"/>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34" name="CustomShape 78"/>
          <p:cNvSpPr/>
          <p:nvPr/>
        </p:nvSpPr>
        <p:spPr>
          <a:xfrm>
            <a:off x="10228680" y="753840"/>
            <a:ext cx="511200" cy="49104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36"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Quantitative definition of system boundaries – the Cut-off criteria</a:t>
            </a:r>
            <a:endParaRPr b="0" lang="en-US" sz="2200" spc="-1" strike="noStrike">
              <a:solidFill>
                <a:srgbClr val="000000"/>
              </a:solidFill>
              <a:latin typeface="Arial"/>
            </a:endParaRPr>
          </a:p>
        </p:txBody>
      </p:sp>
      <p:sp>
        <p:nvSpPr>
          <p:cNvPr id="437" name="CustomShape 3"/>
          <p:cNvSpPr/>
          <p:nvPr/>
        </p:nvSpPr>
        <p:spPr>
          <a:xfrm>
            <a:off x="335520" y="1600200"/>
            <a:ext cx="11082600" cy="46868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r>
              <a:rPr b="0" lang="en-GB" sz="1800" spc="-1" strike="noStrike">
                <a:solidFill>
                  <a:srgbClr val="000000"/>
                </a:solidFill>
                <a:latin typeface="DejaVu Sans"/>
                <a:ea typeface="DejaVu Sans"/>
              </a:rPr>
              <a:t>Cut-off” refers to the omission of not relevant life cycle stages, activity types (e.g. investment goods, storage, …), specific processes and products and </a:t>
            </a:r>
            <a:r>
              <a:rPr b="0" i="1" lang="en-GB" sz="1800" spc="-1" strike="noStrike">
                <a:solidFill>
                  <a:srgbClr val="000000"/>
                </a:solidFill>
                <a:latin typeface="DejaVu Sans"/>
                <a:ea typeface="DejaVu Sans"/>
              </a:rPr>
              <a:t>elementary flows</a:t>
            </a:r>
            <a:r>
              <a:rPr b="0" lang="en-GB" sz="1800" spc="-1" strike="noStrike">
                <a:solidFill>
                  <a:srgbClr val="000000"/>
                </a:solidFill>
                <a:latin typeface="DejaVu Sans"/>
                <a:ea typeface="DejaVu Sans"/>
              </a:rPr>
              <a:t> from the system model.</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Cut-offs are quantified in relation to the percentage of environmental impacts that is approximated to be excluded via the cut-off.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"95 %" relates to cutting off about 5 % of the total environmental impact (or of a selected impact category)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BUT, </a:t>
            </a:r>
            <a:r>
              <a:rPr b="0" lang="en-GB" sz="1800" spc="-1" strike="noStrike">
                <a:solidFill>
                  <a:srgbClr val="000000"/>
                </a:solidFill>
                <a:latin typeface="DejaVu Sans"/>
                <a:ea typeface="DejaVu Sans"/>
              </a:rPr>
              <a:t>this would require an approximation of 100% of the impact, because if we already knew what 100% impact is, we wouldn’t be doing the study anyway.</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IMPORTANT: </a:t>
            </a:r>
            <a:r>
              <a:rPr b="0" lang="en-GB" sz="1800" spc="-1" strike="noStrike">
                <a:solidFill>
                  <a:srgbClr val="000000"/>
                </a:solidFill>
                <a:latin typeface="DejaVu Sans"/>
                <a:ea typeface="DejaVu Sans"/>
              </a:rPr>
              <a:t>Cut-off should not be so big, or you can risk having incomplete data (meaning lower environmental impacts) and also overall uncertainity.</a:t>
            </a:r>
            <a:endParaRPr b="0" lang="en-US" sz="1800" spc="-1" strike="noStrike">
              <a:solidFill>
                <a:srgbClr val="000000"/>
              </a:solidFill>
              <a:latin typeface="Arial"/>
            </a:endParaRPr>
          </a:p>
        </p:txBody>
      </p:sp>
      <p:sp>
        <p:nvSpPr>
          <p:cNvPr id="438" name="CustomShape 4"/>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39" name="CustomShape 79"/>
          <p:cNvSpPr/>
          <p:nvPr/>
        </p:nvSpPr>
        <p:spPr>
          <a:xfrm>
            <a:off x="10228680" y="753840"/>
            <a:ext cx="511200" cy="49104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41" name="CustomShape 2"/>
          <p:cNvSpPr/>
          <p:nvPr/>
        </p:nvSpPr>
        <p:spPr>
          <a:xfrm>
            <a:off x="5735520" y="548280"/>
            <a:ext cx="4908600" cy="5018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2020 EU Study </a:t>
            </a:r>
            <a:endParaRPr b="0" lang="en-US" sz="1800" spc="-1" strike="noStrike">
              <a:solidFill>
                <a:srgbClr val="000000"/>
              </a:solidFill>
              <a:latin typeface="Arial"/>
            </a:endParaRPr>
          </a:p>
        </p:txBody>
      </p:sp>
      <p:sp>
        <p:nvSpPr>
          <p:cNvPr id="442" name="CustomShape 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43" name="CustomShape 4"/>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graphicFrame>
        <p:nvGraphicFramePr>
          <p:cNvPr id="444" name="Table 5"/>
          <p:cNvGraphicFramePr/>
          <p:nvPr/>
        </p:nvGraphicFramePr>
        <p:xfrm>
          <a:off x="5735520" y="15969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445" name="CustomShape 6"/>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46" name="CustomShape 7"/>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72"/>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Goal and Scope Definition</a:t>
            </a:r>
            <a:endParaRPr b="0" lang="en-US" sz="2400" spc="-1" strike="noStrike">
              <a:solidFill>
                <a:srgbClr val="000000"/>
              </a:solidFill>
              <a:latin typeface="Arial"/>
            </a:endParaRPr>
          </a:p>
        </p:txBody>
      </p:sp>
      <p:sp>
        <p:nvSpPr>
          <p:cNvPr id="448" name="CustomShape 73"/>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Scope of an LCA study</a:t>
            </a:r>
            <a:endParaRPr b="0" lang="en-US" sz="2200" spc="-1" strike="noStrike">
              <a:solidFill>
                <a:srgbClr val="000000"/>
              </a:solidFill>
              <a:latin typeface="Arial"/>
            </a:endParaRPr>
          </a:p>
        </p:txBody>
      </p:sp>
      <p:sp>
        <p:nvSpPr>
          <p:cNvPr id="449" name="CustomShape 74"/>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ISO 14040 definition</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scope of an LCA should describe:</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functional units of the system(s)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Reference flows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system boundary</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LCIA methodology and types of impacts analysed</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1" i="1" lang="en-GB" sz="1800" spc="-1" strike="noStrike">
                <a:solidFill>
                  <a:srgbClr val="000000"/>
                </a:solidFill>
                <a:latin typeface="DejaVu Sans"/>
                <a:ea typeface="DejaVu Sans"/>
              </a:rPr>
              <a:t>Data quality requirements</a:t>
            </a:r>
            <a:endParaRPr b="0" lang="en-US" sz="1800" spc="-1" strike="noStrike">
              <a:solidFill>
                <a:srgbClr val="000000"/>
              </a:solidFill>
              <a:latin typeface="Arial"/>
            </a:endParaRPr>
          </a:p>
          <a:p>
            <a:pPr lvl="1" marL="432000" indent="-21456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t>
            </a:r>
            <a:endParaRPr b="0" lang="en-US" sz="1800" spc="-1" strike="noStrike">
              <a:solidFill>
                <a:srgbClr val="000000"/>
              </a:solidFill>
              <a:latin typeface="Arial"/>
            </a:endParaRPr>
          </a:p>
        </p:txBody>
      </p:sp>
      <p:sp>
        <p:nvSpPr>
          <p:cNvPr id="450" name="CustomShape 75"/>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51" name="CustomShape 76"/>
          <p:cNvSpPr/>
          <p:nvPr/>
        </p:nvSpPr>
        <p:spPr>
          <a:xfrm>
            <a:off x="57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1" lang="en-GB" sz="1800" spc="-1" strike="noStrike">
                <a:solidFill>
                  <a:srgbClr val="000000"/>
                </a:solidFill>
                <a:latin typeface="DejaVu Sans"/>
                <a:ea typeface="DejaVu Sans"/>
              </a:rPr>
              <a:t>MushR reusable mushroom pods</a:t>
            </a:r>
            <a:endParaRPr b="0" lang="en-US" sz="1800" spc="-1" strike="noStrike">
              <a:solidFill>
                <a:srgbClr val="000000"/>
              </a:solidFill>
              <a:latin typeface="Arial"/>
            </a:endParaRPr>
          </a:p>
          <a:p>
            <a:pPr lvl="1" marL="432000" indent="-216000">
              <a:lnSpc>
                <a:spcPct val="100000"/>
              </a:lnSpc>
              <a:spcBef>
                <a:spcPts val="360"/>
              </a:spcBef>
              <a:buClr>
                <a:srgbClr val="008c4f"/>
              </a:buClr>
              <a:buSzPct val="60000"/>
              <a:buFont typeface="OpenSymbol"/>
              <a:buChar char="—"/>
            </a:pPr>
            <a:r>
              <a:rPr b="0" lang="en-GB" sz="1800" spc="-1" strike="noStrike">
                <a:solidFill>
                  <a:srgbClr val="000000"/>
                </a:solidFill>
                <a:latin typeface="DejaVu Sans"/>
                <a:ea typeface="DejaVu Sans"/>
              </a:rPr>
              <a:t>Limitations</a:t>
            </a:r>
            <a:endParaRPr b="0" lang="en-US"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No data calculations on the performance of the substrate container</a:t>
            </a:r>
            <a:endParaRPr b="0" lang="en-US" sz="1800" spc="-1" strike="noStrike">
              <a:solidFill>
                <a:srgbClr val="000000"/>
              </a:solidFill>
              <a:latin typeface="Arial"/>
            </a:endParaRPr>
          </a:p>
          <a:p>
            <a:pPr lvl="3" marL="864000" indent="-2160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Amount of mushrooms harvested?</a:t>
            </a:r>
            <a:endParaRPr b="0" lang="en-US" sz="1800" spc="-1" strike="noStrike">
              <a:solidFill>
                <a:srgbClr val="000000"/>
              </a:solidFill>
              <a:latin typeface="Arial"/>
            </a:endParaRPr>
          </a:p>
          <a:p>
            <a:pPr lvl="3" marL="864000" indent="-216000">
              <a:lnSpc>
                <a:spcPct val="100000"/>
              </a:lnSpc>
              <a:spcBef>
                <a:spcPts val="360"/>
              </a:spcBef>
              <a:buClr>
                <a:srgbClr val="000000"/>
              </a:buClr>
              <a:buSzPct val="45000"/>
              <a:buFont typeface="Wingdings" charset="2"/>
              <a:buChar char=""/>
            </a:pPr>
            <a:r>
              <a:rPr b="0" lang="en-GB" sz="1800" spc="-1" strike="noStrike">
                <a:solidFill>
                  <a:srgbClr val="000000"/>
                </a:solidFill>
                <a:latin typeface="DejaVu Sans"/>
                <a:ea typeface="DejaVu Sans"/>
              </a:rPr>
              <a:t>Contaimination rate?</a:t>
            </a:r>
            <a:endParaRPr b="0" lang="en-US" sz="1800" spc="-1" strike="noStrike">
              <a:solidFill>
                <a:srgbClr val="000000"/>
              </a:solidFill>
              <a:latin typeface="Arial"/>
            </a:endParaRPr>
          </a:p>
          <a:p>
            <a:pPr lvl="2" marL="648000" indent="-2160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Generic manufacturing and recycling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335520" y="4406760"/>
            <a:ext cx="10731240" cy="134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Lifecycle Inventory Analysis (LCI)</a:t>
            </a:r>
            <a:endParaRPr b="0" lang="en-US" sz="3000" spc="-1" strike="noStrike">
              <a:solidFill>
                <a:srgbClr val="000000"/>
              </a:solidFill>
              <a:latin typeface="Arial"/>
            </a:endParaRPr>
          </a:p>
        </p:txBody>
      </p:sp>
      <p:sp>
        <p:nvSpPr>
          <p:cNvPr id="453" name="CustomShape 2"/>
          <p:cNvSpPr/>
          <p:nvPr/>
        </p:nvSpPr>
        <p:spPr>
          <a:xfrm>
            <a:off x="335520" y="2906640"/>
            <a:ext cx="10731240" cy="147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55"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456" name="CustomShape 4"/>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57" name="CustomShape 117"/>
          <p:cNvSpPr/>
          <p:nvPr/>
        </p:nvSpPr>
        <p:spPr>
          <a:xfrm>
            <a:off x="685800" y="2057400"/>
            <a:ext cx="1005480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18"/>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59" name="CustomShape 125"/>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460" name="CustomShape 126"/>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61" name="CustomShape 127"/>
          <p:cNvSpPr/>
          <p:nvPr/>
        </p:nvSpPr>
        <p:spPr>
          <a:xfrm>
            <a:off x="685800" y="3200400"/>
            <a:ext cx="10054800" cy="9115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462" name="CustomShape 128"/>
          <p:cNvSpPr/>
          <p:nvPr/>
        </p:nvSpPr>
        <p:spPr>
          <a:xfrm>
            <a:off x="685800" y="2057400"/>
            <a:ext cx="1005480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19"/>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64" name="CustomShape 120"/>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Definitions</a:t>
            </a:r>
            <a:endParaRPr b="0" lang="en-US" sz="2200" spc="-1" strike="noStrike">
              <a:solidFill>
                <a:srgbClr val="000000"/>
              </a:solidFill>
              <a:latin typeface="Arial"/>
            </a:endParaRPr>
          </a:p>
        </p:txBody>
      </p:sp>
      <p:sp>
        <p:nvSpPr>
          <p:cNvPr id="465" name="CustomShape 121"/>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466" name="CustomShape 122"/>
          <p:cNvSpPr/>
          <p:nvPr/>
        </p:nvSpPr>
        <p:spPr>
          <a:xfrm>
            <a:off x="685800" y="3200400"/>
            <a:ext cx="10054800" cy="9115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are product, material or energy flows that enter or leave a unit process.</a:t>
            </a:r>
            <a:endParaRPr b="0" lang="en-US" sz="1800" spc="-1" strike="noStrike">
              <a:solidFill>
                <a:srgbClr val="000000"/>
              </a:solidFill>
              <a:latin typeface="Arial"/>
            </a:endParaRPr>
          </a:p>
        </p:txBody>
      </p:sp>
      <p:sp>
        <p:nvSpPr>
          <p:cNvPr id="467" name="CustomShape 123"/>
          <p:cNvSpPr/>
          <p:nvPr/>
        </p:nvSpPr>
        <p:spPr>
          <a:xfrm>
            <a:off x="685800" y="2057400"/>
            <a:ext cx="10054800" cy="9108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 is the phase of lifecycle assessment involving the compilation and quantification of </a:t>
            </a:r>
            <a:r>
              <a:rPr b="0" i="1" lang="en-US" sz="1800" spc="-1" strike="noStrike">
                <a:solidFill>
                  <a:srgbClr val="000000"/>
                </a:solidFill>
                <a:latin typeface="DejaVu Sans"/>
                <a:ea typeface="DejaVu Sans"/>
              </a:rPr>
              <a:t>inputs</a:t>
            </a:r>
            <a:r>
              <a:rPr b="0" lang="en-US" sz="1800" spc="-1" strike="noStrike">
                <a:solidFill>
                  <a:srgbClr val="000000"/>
                </a:solidFill>
                <a:latin typeface="DejaVu Sans"/>
                <a:ea typeface="DejaVu Sans"/>
              </a:rPr>
              <a:t> and </a:t>
            </a:r>
            <a:r>
              <a:rPr b="0" i="1" lang="en-US" sz="1800" spc="-1" strike="noStrike">
                <a:solidFill>
                  <a:srgbClr val="000000"/>
                </a:solidFill>
                <a:latin typeface="DejaVu Sans"/>
                <a:ea typeface="DejaVu Sans"/>
              </a:rPr>
              <a:t>outputs</a:t>
            </a:r>
            <a:r>
              <a:rPr b="0" lang="en-US" sz="1800" spc="-1" strike="noStrike">
                <a:solidFill>
                  <a:srgbClr val="000000"/>
                </a:solidFill>
                <a:latin typeface="DejaVu Sans"/>
                <a:ea typeface="DejaVu Sans"/>
              </a:rPr>
              <a:t> for a product throughout it’s lifecycle.</a:t>
            </a:r>
            <a:endParaRPr b="0" lang="en-US" sz="1800" spc="-1" strike="noStrike">
              <a:solidFill>
                <a:srgbClr val="000000"/>
              </a:solidFill>
              <a:latin typeface="Arial"/>
            </a:endParaRPr>
          </a:p>
        </p:txBody>
      </p:sp>
      <p:sp>
        <p:nvSpPr>
          <p:cNvPr id="468" name="CustomShape 124"/>
          <p:cNvSpPr/>
          <p:nvPr/>
        </p:nvSpPr>
        <p:spPr>
          <a:xfrm>
            <a:off x="685800" y="4460400"/>
            <a:ext cx="10054800" cy="91152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A </a:t>
            </a:r>
            <a:r>
              <a:rPr b="0" i="1" lang="en-US" sz="1800" spc="-1" strike="noStrike">
                <a:solidFill>
                  <a:srgbClr val="000000"/>
                </a:solidFill>
                <a:latin typeface="DejaVu Sans"/>
                <a:ea typeface="DejaVu Sans"/>
              </a:rPr>
              <a:t>Unit Process</a:t>
            </a:r>
            <a:r>
              <a:rPr b="0" lang="en-US" sz="1800" spc="-1" strike="noStrike">
                <a:solidFill>
                  <a:srgbClr val="000000"/>
                </a:solidFill>
                <a:latin typeface="DejaVu Sans"/>
                <a:ea typeface="DejaVu Sans"/>
              </a:rPr>
              <a:t> is the smallest element considered in the life-cycle inventory analyis for which input and output data are quantified.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470" name="" descr=""/>
          <p:cNvPicPr/>
          <p:nvPr/>
        </p:nvPicPr>
        <p:blipFill>
          <a:blip r:embed="rId1"/>
          <a:stretch/>
        </p:blipFill>
        <p:spPr>
          <a:xfrm>
            <a:off x="1855440" y="1371600"/>
            <a:ext cx="7766280" cy="4339800"/>
          </a:xfrm>
          <a:prstGeom prst="rect">
            <a:avLst/>
          </a:prstGeom>
          <a:ln w="0">
            <a:noFill/>
          </a:ln>
        </p:spPr>
      </p:pic>
      <p:sp>
        <p:nvSpPr>
          <p:cNvPr id="471" name="CustomShape 114"/>
          <p:cNvSpPr/>
          <p:nvPr/>
        </p:nvSpPr>
        <p:spPr>
          <a:xfrm>
            <a:off x="274320" y="6327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63"/>
          <p:cNvSpPr/>
          <p:nvPr/>
        </p:nvSpPr>
        <p:spPr>
          <a:xfrm>
            <a:off x="335520" y="4406760"/>
            <a:ext cx="10725120" cy="133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IoT Exercise E02 – PERFORMANCE ECONOMY</a:t>
            </a:r>
            <a:endParaRPr b="0" lang="en-US" sz="3000" spc="-1" strike="noStrike">
              <a:solidFill>
                <a:srgbClr val="000000"/>
              </a:solidFill>
              <a:latin typeface="Arial"/>
            </a:endParaRPr>
          </a:p>
        </p:txBody>
      </p:sp>
      <p:sp>
        <p:nvSpPr>
          <p:cNvPr id="231" name="CustomShape 164"/>
          <p:cNvSpPr/>
          <p:nvPr/>
        </p:nvSpPr>
        <p:spPr>
          <a:xfrm>
            <a:off x="335520" y="2906640"/>
            <a:ext cx="10725120" cy="147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12"/>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pic>
        <p:nvPicPr>
          <p:cNvPr id="473" name="" descr=""/>
          <p:cNvPicPr/>
          <p:nvPr/>
        </p:nvPicPr>
        <p:blipFill>
          <a:blip r:embed="rId1"/>
          <a:stretch/>
        </p:blipFill>
        <p:spPr>
          <a:xfrm>
            <a:off x="1634400" y="1371600"/>
            <a:ext cx="7963200" cy="4746240"/>
          </a:xfrm>
          <a:prstGeom prst="rect">
            <a:avLst/>
          </a:prstGeom>
          <a:ln w="0">
            <a:noFill/>
          </a:ln>
        </p:spPr>
      </p:pic>
      <p:sp>
        <p:nvSpPr>
          <p:cNvPr id="474" name="CustomShape 113"/>
          <p:cNvSpPr/>
          <p:nvPr/>
        </p:nvSpPr>
        <p:spPr>
          <a:xfrm>
            <a:off x="274320" y="6327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Images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76"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Preparing for data collection</a:t>
            </a:r>
            <a:endParaRPr b="0" lang="en-US" sz="2200" spc="-1" strike="noStrike">
              <a:solidFill>
                <a:srgbClr val="000000"/>
              </a:solidFill>
              <a:latin typeface="Arial"/>
            </a:endParaRPr>
          </a:p>
        </p:txBody>
      </p:sp>
      <p:graphicFrame>
        <p:nvGraphicFramePr>
          <p:cNvPr id="477" name="Table 3"/>
          <p:cNvGraphicFramePr/>
          <p:nvPr/>
        </p:nvGraphicFramePr>
        <p:xfrm>
          <a:off x="381960" y="2037960"/>
          <a:ext cx="5075280" cy="3921480"/>
        </p:xfrm>
        <a:graphic>
          <a:graphicData uri="http://schemas.openxmlformats.org/drawingml/2006/table">
            <a:tbl>
              <a:tblPr/>
              <a:tblGrid>
                <a:gridCol w="1163520"/>
                <a:gridCol w="712440"/>
                <a:gridCol w="806040"/>
                <a:gridCol w="1359000"/>
                <a:gridCol w="1034640"/>
              </a:tblGrid>
              <a:tr h="226080">
                <a:tc>
                  <a:txBody>
                    <a:bodyPr lIns="90000" rIns="90000" anchor="t">
                      <a:noAutofit/>
                    </a:bodyPr>
                    <a:p>
                      <a:pPr>
                        <a:lnSpc>
                          <a:spcPct val="100000"/>
                        </a:lnSpc>
                      </a:pPr>
                      <a:r>
                        <a:rPr b="0" lang="en-US" sz="900" spc="-1" strike="noStrike">
                          <a:solidFill>
                            <a:srgbClr val="000000"/>
                          </a:solidFill>
                          <a:latin typeface="DejaVu Sans"/>
                        </a:rPr>
                        <a:t>Completed by: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gridSpan="4">
                  <a:txBody>
                    <a:bodyPr lIns="90000" rIns="90000" anchor="t">
                      <a:noAutofit/>
                    </a:bodyPr>
                    <a:p>
                      <a:pPr>
                        <a:lnSpc>
                          <a:spcPct val="100000"/>
                        </a:lnSpc>
                      </a:pPr>
                      <a:r>
                        <a:rPr b="0" lang="en-US" sz="900" spc="-1" strike="noStrike">
                          <a:solidFill>
                            <a:srgbClr val="000000"/>
                          </a:solidFill>
                          <a:latin typeface="DejaVu Sans"/>
                        </a:rPr>
                        <a:t>Date of completion: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rPr>
                        <a:t>Unit process identification: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gridSpan="4">
                  <a:txBody>
                    <a:bodyPr lIns="90000" rIns="90000" anchor="t">
                      <a:noAutofit/>
                    </a:bodyPr>
                    <a:p>
                      <a:pPr>
                        <a:lnSpc>
                          <a:spcPct val="100000"/>
                        </a:lnSpc>
                      </a:pPr>
                      <a:r>
                        <a:rPr b="0" lang="en-US" sz="900" spc="-1" strike="noStrike">
                          <a:solidFill>
                            <a:srgbClr val="000000"/>
                          </a:solidFill>
                          <a:latin typeface="DejaVu Sans"/>
                        </a:rPr>
                        <a:t>Reporting location: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360360">
                <a:tc>
                  <a:txBody>
                    <a:bodyPr lIns="90000" rIns="90000" anchor="t">
                      <a:noAutofit/>
                    </a:bodyPr>
                    <a:p>
                      <a:pPr>
                        <a:lnSpc>
                          <a:spcPct val="100000"/>
                        </a:lnSpc>
                      </a:pPr>
                      <a:r>
                        <a:rPr b="0" lang="en-US" sz="900" spc="-1" strike="noStrike">
                          <a:solidFill>
                            <a:srgbClr val="000000"/>
                          </a:solidFill>
                          <a:latin typeface="DejaVu Sans"/>
                        </a:rPr>
                        <a:t>Time period: Year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Starting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gridSpan="3">
                  <a:txBody>
                    <a:bodyPr lIns="90000" rIns="90000" anchor="t">
                      <a:noAutofit/>
                    </a:bodyPr>
                    <a:p>
                      <a:pPr>
                        <a:lnSpc>
                          <a:spcPct val="100000"/>
                        </a:lnSpc>
                      </a:pPr>
                      <a:r>
                        <a:rPr b="0" lang="en-US" sz="900" spc="-1" strike="noStrike">
                          <a:solidFill>
                            <a:srgbClr val="000000"/>
                          </a:solidFill>
                          <a:latin typeface="DejaVu Sans"/>
                        </a:rPr>
                        <a:t>Ending month: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26080">
                <a:tc gridSpan="5">
                  <a:txBody>
                    <a:bodyPr lIns="90000" rIns="90000" anchor="t">
                      <a:noAutofit/>
                    </a:bodyPr>
                    <a:p>
                      <a:pPr>
                        <a:lnSpc>
                          <a:spcPct val="100000"/>
                        </a:lnSpc>
                      </a:pPr>
                      <a:r>
                        <a:rPr b="0" i="1" lang="en-US" sz="900" spc="-1" strike="noStrike">
                          <a:solidFill>
                            <a:srgbClr val="000000"/>
                          </a:solidFill>
                          <a:latin typeface="DejaVu Sans"/>
                        </a:rPr>
                        <a:t>Description of unit process: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494640">
                <a:tc>
                  <a:txBody>
                    <a:bodyPr lIns="90000" rIns="90000" anchor="t">
                      <a:noAutofit/>
                    </a:bodyPr>
                    <a:p>
                      <a:pPr>
                        <a:lnSpc>
                          <a:spcPct val="100000"/>
                        </a:lnSpc>
                      </a:pPr>
                      <a:r>
                        <a:rPr b="0" lang="en-US" sz="900" spc="-1" strike="noStrike">
                          <a:solidFill>
                            <a:srgbClr val="000000"/>
                          </a:solidFill>
                          <a:latin typeface="DejaVu Sans"/>
                        </a:rPr>
                        <a:t>Material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Water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rPr>
                        <a:t>Energy Inputs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Origin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494640">
                <a:tc>
                  <a:txBody>
                    <a:bodyPr lIns="90000" rIns="90000" anchor="t">
                      <a:noAutofit/>
                    </a:bodyPr>
                    <a:p>
                      <a:pPr>
                        <a:lnSpc>
                          <a:spcPct val="100000"/>
                        </a:lnSpc>
                      </a:pPr>
                      <a:r>
                        <a:rPr b="0" lang="en-US" sz="900" spc="-1" strike="noStrike">
                          <a:solidFill>
                            <a:srgbClr val="000000"/>
                          </a:solidFill>
                          <a:latin typeface="DejaVu Sans"/>
                        </a:rPr>
                        <a:t>Material outputs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Units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Quantity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Description of sampling procedures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Destination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pic>
        <p:nvPicPr>
          <p:cNvPr id="478" name="" descr=""/>
          <p:cNvPicPr/>
          <p:nvPr/>
        </p:nvPicPr>
        <p:blipFill>
          <a:blip r:embed="rId1"/>
          <a:stretch/>
        </p:blipFill>
        <p:spPr>
          <a:xfrm>
            <a:off x="5302080" y="685800"/>
            <a:ext cx="6175440" cy="5690880"/>
          </a:xfrm>
          <a:prstGeom prst="rect">
            <a:avLst/>
          </a:prstGeom>
          <a:ln w="0">
            <a:noFill/>
          </a:ln>
        </p:spPr>
      </p:pic>
      <p:sp>
        <p:nvSpPr>
          <p:cNvPr id="479" name="CustomShape 4"/>
          <p:cNvSpPr/>
          <p:nvPr/>
        </p:nvSpPr>
        <p:spPr>
          <a:xfrm>
            <a:off x="274320" y="6435360"/>
            <a:ext cx="113738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and table recreated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81"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Data collection and validation</a:t>
            </a:r>
            <a:endParaRPr b="0" lang="en-US" sz="2200" spc="-1" strike="noStrike">
              <a:solidFill>
                <a:srgbClr val="000000"/>
              </a:solidFill>
              <a:latin typeface="Arial"/>
            </a:endParaRPr>
          </a:p>
        </p:txBody>
      </p:sp>
      <p:sp>
        <p:nvSpPr>
          <p:cNvPr id="482" name="CustomShape 3"/>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Data must be validated to confirm and provide evidence for data quality requirements, both during and after the data collection process. </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can also involve establishing mass and energy balances.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Obvious anomalies can necessitate collecting alternative data.</a:t>
            </a:r>
            <a:endParaRPr b="0" lang="en-US" sz="1800" spc="-1" strike="noStrike">
              <a:solidFill>
                <a:srgbClr val="000000"/>
              </a:solidFill>
              <a:latin typeface="Arial"/>
            </a:endParaRPr>
          </a:p>
        </p:txBody>
      </p:sp>
      <p:sp>
        <p:nvSpPr>
          <p:cNvPr id="483" name="CustomShape 4"/>
          <p:cNvSpPr/>
          <p:nvPr/>
        </p:nvSpPr>
        <p:spPr>
          <a:xfrm>
            <a:off x="274320" y="6435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84" name="" descr=""/>
          <p:cNvPicPr/>
          <p:nvPr/>
        </p:nvPicPr>
        <p:blipFill>
          <a:blip r:embed="rId2"/>
          <a:stretch/>
        </p:blipFill>
        <p:spPr>
          <a:xfrm>
            <a:off x="5302080" y="685800"/>
            <a:ext cx="6175440" cy="569088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86" name="CustomShape 2"/>
          <p:cNvSpPr/>
          <p:nvPr/>
        </p:nvSpPr>
        <p:spPr>
          <a:xfrm>
            <a:off x="432720" y="132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a:t>
            </a:r>
            <a:endParaRPr b="0" lang="en-US" sz="2200" spc="-1" strike="noStrike">
              <a:solidFill>
                <a:srgbClr val="000000"/>
              </a:solidFill>
              <a:latin typeface="Arial"/>
            </a:endParaRPr>
          </a:p>
          <a:p>
            <a:pPr>
              <a:lnSpc>
                <a:spcPct val="100000"/>
              </a:lnSpc>
            </a:pPr>
            <a:r>
              <a:rPr b="1" lang="en-US" sz="2200" spc="-1" strike="noStrike">
                <a:solidFill>
                  <a:srgbClr val="666666"/>
                </a:solidFill>
                <a:latin typeface="DejaVu Sans"/>
                <a:ea typeface="DejaVu Sans"/>
              </a:rPr>
              <a:t> </a:t>
            </a:r>
            <a:r>
              <a:rPr b="1" lang="en-US" sz="2200" spc="-1" strike="noStrike">
                <a:solidFill>
                  <a:srgbClr val="666666"/>
                </a:solidFill>
                <a:latin typeface="DejaVu Sans"/>
                <a:ea typeface="DejaVu Sans"/>
              </a:rPr>
              <a:t>and functional unit</a:t>
            </a:r>
            <a:endParaRPr b="0" lang="en-US" sz="2200" spc="-1" strike="noStrike">
              <a:solidFill>
                <a:srgbClr val="000000"/>
              </a:solidFill>
              <a:latin typeface="Arial"/>
            </a:endParaRPr>
          </a:p>
        </p:txBody>
      </p:sp>
      <p:sp>
        <p:nvSpPr>
          <p:cNvPr id="487" name="CustomShape 3"/>
          <p:cNvSpPr/>
          <p:nvPr/>
        </p:nvSpPr>
        <p:spPr>
          <a:xfrm>
            <a:off x="335520" y="1268280"/>
            <a:ext cx="514728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Based on the flow chart and the flows between unit processes, the flows of all unit processes are related to the reference flow.</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calculation should result in all system input and output data being referenced to the functional unit.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Recall: a measure of the product(s) or product parts required to deliver the performance defined by the functional unit.</a:t>
            </a:r>
            <a:endParaRPr b="0" lang="en-US" sz="1800" spc="-1" strike="noStrike">
              <a:solidFill>
                <a:srgbClr val="000000"/>
              </a:solidFill>
              <a:latin typeface="Arial"/>
            </a:endParaRPr>
          </a:p>
        </p:txBody>
      </p:sp>
      <p:sp>
        <p:nvSpPr>
          <p:cNvPr id="488" name="CustomShape 4"/>
          <p:cNvSpPr/>
          <p:nvPr/>
        </p:nvSpPr>
        <p:spPr>
          <a:xfrm>
            <a:off x="274320" y="6435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489" name="" descr=""/>
          <p:cNvPicPr/>
          <p:nvPr/>
        </p:nvPicPr>
        <p:blipFill>
          <a:blip r:embed="rId2"/>
          <a:stretch/>
        </p:blipFill>
        <p:spPr>
          <a:xfrm>
            <a:off x="5302080" y="685800"/>
            <a:ext cx="6175440" cy="569088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0"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91"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92" name="CustomShape 3"/>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 the example of a truck, a specific transport scenario would be defined in the study that uses the data set for the specific truck used, ensuring again a clear identification and quantification.</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E.g. the transport scenario “150 km overland transport of bulk sand transport at 90 % load factor” with the quantity and unit of e.g. 1 t*km and the data set “Truck bulk transport; Euro 0, 1, 2, 3, 4 transport mix; 22 t total weight, 17.3 t max payload”.</a:t>
            </a:r>
            <a:endParaRPr b="0" lang="en-US" sz="1800" spc="-1" strike="noStrike">
              <a:solidFill>
                <a:srgbClr val="000000"/>
              </a:solidFill>
              <a:latin typeface="Arial"/>
            </a:endParaRPr>
          </a:p>
        </p:txBody>
      </p:sp>
      <p:pic>
        <p:nvPicPr>
          <p:cNvPr id="493" name="" descr=""/>
          <p:cNvPicPr/>
          <p:nvPr/>
        </p:nvPicPr>
        <p:blipFill>
          <a:blip r:embed="rId1"/>
          <a:stretch/>
        </p:blipFill>
        <p:spPr>
          <a:xfrm>
            <a:off x="6320160" y="1623960"/>
            <a:ext cx="5157360" cy="4752720"/>
          </a:xfrm>
          <a:prstGeom prst="rect">
            <a:avLst/>
          </a:prstGeom>
          <a:ln w="0">
            <a:noFill/>
          </a:ln>
        </p:spPr>
      </p:pic>
      <p:sp>
        <p:nvSpPr>
          <p:cNvPr id="494" name="CustomShape 4"/>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33"/>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496" name="CustomShape 34"/>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497" name="CustomShape 35"/>
          <p:cNvSpPr/>
          <p:nvPr/>
        </p:nvSpPr>
        <p:spPr>
          <a:xfrm>
            <a:off x="335520" y="2286000"/>
            <a:ext cx="10858680" cy="4001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p:txBody>
      </p:sp>
      <p:sp>
        <p:nvSpPr>
          <p:cNvPr id="498" name="CustomShape 36"/>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3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00" name="CustomShape 13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501" name="CustomShape 133"/>
          <p:cNvSpPr/>
          <p:nvPr/>
        </p:nvSpPr>
        <p:spPr>
          <a:xfrm>
            <a:off x="335520" y="2286000"/>
            <a:ext cx="10858680" cy="4001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p:txBody>
      </p:sp>
      <p:sp>
        <p:nvSpPr>
          <p:cNvPr id="502" name="CustomShape 134"/>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28"/>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04" name="CustomShape 30"/>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Relating data to unit process and functional unit</a:t>
            </a:r>
            <a:endParaRPr b="0" lang="en-US" sz="2200" spc="-1" strike="noStrike">
              <a:solidFill>
                <a:srgbClr val="000000"/>
              </a:solidFill>
              <a:latin typeface="Arial"/>
            </a:endParaRPr>
          </a:p>
        </p:txBody>
      </p:sp>
      <p:sp>
        <p:nvSpPr>
          <p:cNvPr id="505" name="CustomShape 31"/>
          <p:cNvSpPr/>
          <p:nvPr/>
        </p:nvSpPr>
        <p:spPr>
          <a:xfrm>
            <a:off x="335520" y="2286000"/>
            <a:ext cx="10858680" cy="4001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8c4f"/>
              </a:buClr>
              <a:buSzPct val="60000"/>
              <a:buFont typeface="OpenSymbol"/>
              <a:buChar char="◾"/>
            </a:pPr>
            <a:r>
              <a:rPr b="1" lang="en-GB" sz="1800" spc="-1" strike="noStrike">
                <a:solidFill>
                  <a:srgbClr val="000000"/>
                </a:solidFill>
                <a:latin typeface="DejaVu Sans"/>
                <a:ea typeface="DejaVu Sans"/>
              </a:rPr>
              <a:t>MushR example</a:t>
            </a: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Experimental estimation:</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5L substrate bag weighing 30g = </a:t>
            </a:r>
            <a:r>
              <a:rPr b="0" i="1" lang="en-GB" sz="1800" spc="-1" strike="noStrike">
                <a:solidFill>
                  <a:srgbClr val="000000"/>
                </a:solidFill>
                <a:latin typeface="DejaVu Sans"/>
                <a:ea typeface="DejaVu Sans"/>
              </a:rPr>
              <a:t>3L</a:t>
            </a:r>
            <a:endParaRPr b="0" lang="en-US" sz="18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i="1" lang="en-GB" sz="1800" spc="-1" strike="noStrike">
                <a:solidFill>
                  <a:srgbClr val="000000"/>
                </a:solidFill>
                <a:latin typeface="DejaVu Sans"/>
                <a:ea typeface="DejaVu Sans"/>
              </a:rPr>
              <a:t>Since we have to fold the bag a couple times to seal it.</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Colonizable volume of a 3L substrate bucket weighing 90g = </a:t>
            </a:r>
            <a:r>
              <a:rPr b="0" i="1" lang="en-GB" sz="1800" spc="-1" strike="noStrike">
                <a:solidFill>
                  <a:srgbClr val="000000"/>
                </a:solidFill>
                <a:latin typeface="DejaVu Sans"/>
                <a:ea typeface="DejaVu Sans"/>
              </a:rPr>
              <a:t>3L (no change)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lvl="1" marL="432000" indent="-216000">
              <a:lnSpc>
                <a:spcPct val="100000"/>
              </a:lnSpc>
              <a:buClr>
                <a:srgbClr val="008c4f"/>
              </a:buClr>
              <a:buSzPct val="60000"/>
              <a:buFont typeface="OpenSymbol"/>
              <a:buChar char="—"/>
            </a:pPr>
            <a:r>
              <a:rPr b="0" lang="en-GB" sz="1800" spc="-1" strike="noStrike">
                <a:solidFill>
                  <a:srgbClr val="000000"/>
                </a:solidFill>
                <a:latin typeface="DejaVu Sans"/>
                <a:ea typeface="DejaVu Sans"/>
              </a:rPr>
              <a:t>This allows us to scale and compare the two container types on similar terms, e.g:</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bags, can contain (1000 ✕ 3 / 30) = 100 Liters of substrate.</a:t>
            </a:r>
            <a:endParaRPr b="0" lang="en-US" sz="1800" spc="-1" strike="noStrike">
              <a:solidFill>
                <a:srgbClr val="000000"/>
              </a:solidFill>
              <a:latin typeface="Arial"/>
            </a:endParaRPr>
          </a:p>
          <a:p>
            <a:pPr lvl="2" marL="648000" indent="-216000">
              <a:lnSpc>
                <a:spcPct val="100000"/>
              </a:lnSpc>
              <a:buClr>
                <a:srgbClr val="008c4f"/>
              </a:buClr>
              <a:buSzPct val="45000"/>
              <a:buFont typeface="OpenSymbol"/>
              <a:buChar char="—"/>
            </a:pPr>
            <a:r>
              <a:rPr b="0" lang="en-GB" sz="1800" spc="-1" strike="noStrike">
                <a:solidFill>
                  <a:srgbClr val="000000"/>
                </a:solidFill>
                <a:latin typeface="DejaVu Sans"/>
                <a:ea typeface="DejaVu Sans"/>
              </a:rPr>
              <a:t>1000g of substrate buckets, can contain (1000 ✕ 3 / 90) = 33.333 Liters of substrate.</a:t>
            </a:r>
            <a:endParaRPr b="0" lang="en-US" sz="1800" spc="-1" strike="noStrike">
              <a:solidFill>
                <a:srgbClr val="000000"/>
              </a:solidFill>
              <a:latin typeface="Arial"/>
            </a:endParaRPr>
          </a:p>
        </p:txBody>
      </p:sp>
      <p:sp>
        <p:nvSpPr>
          <p:cNvPr id="506" name="CustomShape 32"/>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Inventory Analysis (LCI)</a:t>
            </a:r>
            <a:endParaRPr b="0" lang="en-US" sz="2400" spc="-1" strike="noStrike">
              <a:solidFill>
                <a:srgbClr val="000000"/>
              </a:solidFill>
              <a:latin typeface="Arial"/>
            </a:endParaRPr>
          </a:p>
        </p:txBody>
      </p:sp>
      <p:sp>
        <p:nvSpPr>
          <p:cNvPr id="508"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Refining the system boundary</a:t>
            </a:r>
            <a:endParaRPr b="0" lang="en-US" sz="2200" spc="-1" strike="noStrike">
              <a:solidFill>
                <a:srgbClr val="000000"/>
              </a:solidFill>
              <a:latin typeface="Arial"/>
            </a:endParaRPr>
          </a:p>
        </p:txBody>
      </p:sp>
      <p:sp>
        <p:nvSpPr>
          <p:cNvPr id="509" name="CustomShape 3"/>
          <p:cNvSpPr/>
          <p:nvPr/>
        </p:nvSpPr>
        <p:spPr>
          <a:xfrm>
            <a:off x="335520" y="1268280"/>
            <a:ext cx="490860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initial system boundary is revised, in accordance with the cut-off criteria established before.</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Further analysis may result in:</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life cycle stages or unit processes if they lack significance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Exclusion of inputs or outputs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Inclusion of new unit processes, inputs and outputs that are shown to be more significant than estimated before.</a:t>
            </a:r>
            <a:endParaRPr b="0" lang="en-US" sz="1800" spc="-1" strike="noStrike">
              <a:solidFill>
                <a:srgbClr val="000000"/>
              </a:solidFill>
              <a:latin typeface="Arial"/>
            </a:endParaRPr>
          </a:p>
        </p:txBody>
      </p:sp>
      <p:pic>
        <p:nvPicPr>
          <p:cNvPr id="510" name="" descr=""/>
          <p:cNvPicPr/>
          <p:nvPr/>
        </p:nvPicPr>
        <p:blipFill>
          <a:blip r:embed="rId1"/>
          <a:stretch/>
        </p:blipFill>
        <p:spPr>
          <a:xfrm>
            <a:off x="6320160" y="1623960"/>
            <a:ext cx="5157360" cy="4752720"/>
          </a:xfrm>
          <a:prstGeom prst="rect">
            <a:avLst/>
          </a:prstGeom>
          <a:ln w="0">
            <a:noFill/>
          </a:ln>
        </p:spPr>
      </p:pic>
      <p:sp>
        <p:nvSpPr>
          <p:cNvPr id="511" name="CustomShape 4"/>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13"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514" name="CustomShape 4"/>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15" name="CustomShape 5"/>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16" name="CustomShape 116"/>
          <p:cNvSpPr/>
          <p:nvPr/>
        </p:nvSpPr>
        <p:spPr>
          <a:xfrm>
            <a:off x="457200" y="3429000"/>
            <a:ext cx="10054800" cy="113940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LCIA is the phase of life cycle assessment aimed at understanding and evaluating the magnitude and significance of the potential environmental impacts for a product system throughout the life cycle of the product.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35520" y="4406760"/>
            <a:ext cx="10731240" cy="134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Introduction</a:t>
            </a:r>
            <a:endParaRPr b="0" lang="en-US" sz="3000" spc="-1" strike="noStrike">
              <a:solidFill>
                <a:srgbClr val="000000"/>
              </a:solidFill>
              <a:latin typeface="Arial"/>
            </a:endParaRPr>
          </a:p>
        </p:txBody>
      </p:sp>
      <p:sp>
        <p:nvSpPr>
          <p:cNvPr id="233" name="CustomShape 2"/>
          <p:cNvSpPr/>
          <p:nvPr/>
        </p:nvSpPr>
        <p:spPr>
          <a:xfrm>
            <a:off x="335520" y="2906640"/>
            <a:ext cx="10731240" cy="147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7"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18"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graphicFrame>
        <p:nvGraphicFramePr>
          <p:cNvPr id="519" name="Table 3"/>
          <p:cNvGraphicFramePr/>
          <p:nvPr/>
        </p:nvGraphicFramePr>
        <p:xfrm>
          <a:off x="5963400" y="2308680"/>
          <a:ext cx="5237640" cy="3176640"/>
        </p:xfrm>
        <a:graphic>
          <a:graphicData uri="http://schemas.openxmlformats.org/drawingml/2006/table">
            <a:tbl>
              <a:tblPr/>
              <a:tblGrid>
                <a:gridCol w="2125440"/>
                <a:gridCol w="3112560"/>
              </a:tblGrid>
              <a:tr h="253440">
                <a:tc>
                  <a:txBody>
                    <a:bodyPr lIns="90000" rIns="90000" anchor="t">
                      <a:noAutofit/>
                    </a:bodyPr>
                    <a:p>
                      <a:pPr>
                        <a:lnSpc>
                          <a:spcPct val="100000"/>
                        </a:lnSpc>
                      </a:pPr>
                      <a:r>
                        <a:rPr b="1" lang="en-US" sz="900" spc="-1" strike="noStrike">
                          <a:solidFill>
                            <a:srgbClr val="000000"/>
                          </a:solidFill>
                          <a:latin typeface="DejaVu Sans"/>
                        </a:rPr>
                        <a:t>Term</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Example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53440">
                <a:tc>
                  <a:txBody>
                    <a:bodyPr lIns="90000" rIns="90000" anchor="t">
                      <a:noAutofit/>
                    </a:bodyPr>
                    <a:p>
                      <a:pPr>
                        <a:lnSpc>
                          <a:spcPct val="100000"/>
                        </a:lnSpc>
                      </a:pPr>
                      <a:r>
                        <a:rPr b="0"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LCI results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Amount of a greenhouse gas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rPr>
                        <a:t>Characterization model</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Baseline model of 100 years of the Intergovernmental Panel on 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indicator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Infrared radiative forcing (W/m²)</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402480">
                <a:tc>
                  <a:txBody>
                    <a:bodyPr lIns="90000" rIns="90000" anchor="t">
                      <a:noAutofit/>
                    </a:bodyPr>
                    <a:p>
                      <a:pPr>
                        <a:lnSpc>
                          <a:spcPct val="100000"/>
                        </a:lnSpc>
                      </a:pPr>
                      <a:r>
                        <a:rPr b="0" lang="en-US" sz="900" spc="-1" strike="noStrike">
                          <a:solidFill>
                            <a:srgbClr val="000000"/>
                          </a:solidFill>
                          <a:latin typeface="DejaVu Sans"/>
                        </a:rPr>
                        <a:t>Charecterization factor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Global warming potential (GWP</a:t>
                      </a:r>
                      <a:r>
                        <a:rPr b="0" lang="en-US" sz="900" spc="-1" strike="noStrike" baseline="-8000">
                          <a:solidFill>
                            <a:srgbClr val="000000"/>
                          </a:solidFill>
                          <a:latin typeface="DejaVu Sans"/>
                        </a:rPr>
                        <a:t>100</a:t>
                      </a:r>
                      <a:r>
                        <a:rPr b="0" lang="en-US" sz="900" spc="-1" strike="noStrike">
                          <a:solidFill>
                            <a:srgbClr val="000000"/>
                          </a:solidFill>
                          <a:latin typeface="DejaVu Sans"/>
                        </a:rPr>
                        <a:t>) for each greenhouse gas (kg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kg of gas)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indicator result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Kilograms of CO</a:t>
                      </a:r>
                      <a:r>
                        <a:rPr b="0" lang="en-US" sz="900" spc="-1" strike="noStrike" baseline="-8000">
                          <a:solidFill>
                            <a:srgbClr val="000000"/>
                          </a:solidFill>
                          <a:latin typeface="DejaVu Sans"/>
                        </a:rPr>
                        <a:t>2</a:t>
                      </a:r>
                      <a:r>
                        <a:rPr b="0" lang="en-US" sz="900" spc="-1" strike="noStrike">
                          <a:solidFill>
                            <a:srgbClr val="000000"/>
                          </a:solidFill>
                          <a:latin typeface="DejaVu Sans"/>
                        </a:rPr>
                        <a:t>–equivalents per functional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53440">
                <a:tc>
                  <a:txBody>
                    <a:bodyPr lIns="90000" rIns="90000" anchor="t">
                      <a:noAutofit/>
                    </a:bodyPr>
                    <a:p>
                      <a:pPr>
                        <a:lnSpc>
                          <a:spcPct val="100000"/>
                        </a:lnSpc>
                      </a:pPr>
                      <a:r>
                        <a:rPr b="0" lang="en-US" sz="900" spc="-1" strike="noStrike">
                          <a:solidFill>
                            <a:srgbClr val="000000"/>
                          </a:solidFill>
                          <a:latin typeface="DejaVu Sans"/>
                        </a:rPr>
                        <a:t>Category endpoints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Coral reefs, forests, crops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851040">
                <a:tc>
                  <a:txBody>
                    <a:bodyPr lIns="90000" rIns="90000" anchor="t">
                      <a:noAutofit/>
                    </a:bodyPr>
                    <a:p>
                      <a:pPr>
                        <a:lnSpc>
                          <a:spcPct val="100000"/>
                        </a:lnSpc>
                      </a:pPr>
                      <a:r>
                        <a:rPr b="0" lang="en-US" sz="900" spc="-1" strike="noStrike">
                          <a:solidFill>
                            <a:srgbClr val="000000"/>
                          </a:solidFill>
                          <a:latin typeface="DejaVu Sans"/>
                        </a:rPr>
                        <a:t>Environmental relevance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Infrared radiative forcing is a proxy for potential effects on the climate, depending on the integrated atmospheric heat adsorption caused by emissions and the distribution over time of the heat adsorption.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520" name="CustomShape 4"/>
          <p:cNvSpPr/>
          <p:nvPr/>
        </p:nvSpPr>
        <p:spPr>
          <a:xfrm>
            <a:off x="274320" y="6471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21" name="CustomShape 5"/>
          <p:cNvSpPr/>
          <p:nvPr/>
        </p:nvSpPr>
        <p:spPr>
          <a:xfrm>
            <a:off x="274320" y="6291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22" name="" descr=""/>
          <p:cNvPicPr/>
          <p:nvPr/>
        </p:nvPicPr>
        <p:blipFill>
          <a:blip r:embed="rId3"/>
          <a:stretch/>
        </p:blipFill>
        <p:spPr>
          <a:xfrm>
            <a:off x="438840" y="1663200"/>
            <a:ext cx="5501160" cy="404820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77"/>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24" name="CustomShape 115"/>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Oveview</a:t>
            </a:r>
            <a:endParaRPr b="0" lang="en-US" sz="2200" spc="-1" strike="noStrike">
              <a:solidFill>
                <a:srgbClr val="000000"/>
              </a:solidFill>
              <a:latin typeface="Arial"/>
            </a:endParaRPr>
          </a:p>
        </p:txBody>
      </p:sp>
      <p:sp>
        <p:nvSpPr>
          <p:cNvPr id="525" name="CustomShape 129"/>
          <p:cNvSpPr/>
          <p:nvPr/>
        </p:nvSpPr>
        <p:spPr>
          <a:xfrm>
            <a:off x="274320" y="6471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26" name="CustomShape 130"/>
          <p:cNvSpPr/>
          <p:nvPr/>
        </p:nvSpPr>
        <p:spPr>
          <a:xfrm>
            <a:off x="274320" y="6291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27" name="" descr=""/>
          <p:cNvPicPr/>
          <p:nvPr/>
        </p:nvPicPr>
        <p:blipFill>
          <a:blip r:embed="rId3"/>
          <a:stretch/>
        </p:blipFill>
        <p:spPr>
          <a:xfrm>
            <a:off x="2514600" y="1249560"/>
            <a:ext cx="6855120" cy="504468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29"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 Example</a:t>
            </a:r>
            <a:endParaRPr b="0" lang="en-US" sz="2200" spc="-1" strike="noStrike">
              <a:solidFill>
                <a:srgbClr val="000000"/>
              </a:solidFill>
              <a:latin typeface="Arial"/>
            </a:endParaRPr>
          </a:p>
        </p:txBody>
      </p:sp>
      <p:graphicFrame>
        <p:nvGraphicFramePr>
          <p:cNvPr id="530" name="Table 3"/>
          <p:cNvGraphicFramePr/>
          <p:nvPr/>
        </p:nvGraphicFramePr>
        <p:xfrm>
          <a:off x="457200" y="2364120"/>
          <a:ext cx="8449560" cy="2006280"/>
        </p:xfrm>
        <a:graphic>
          <a:graphicData uri="http://schemas.openxmlformats.org/drawingml/2006/table">
            <a:tbl>
              <a:tblPr/>
              <a:tblGrid>
                <a:gridCol w="2385720"/>
                <a:gridCol w="2076120"/>
                <a:gridCol w="1694160"/>
                <a:gridCol w="2293920"/>
              </a:tblGrid>
              <a:tr h="312840">
                <a:tc>
                  <a:txBody>
                    <a:bodyPr lIns="90000" rIns="90000" anchor="t">
                      <a:noAutofit/>
                    </a:bodyPr>
                    <a:p>
                      <a:pPr>
                        <a:lnSpc>
                          <a:spcPct val="100000"/>
                        </a:lnSpc>
                      </a:pPr>
                      <a:r>
                        <a:rPr b="1" lang="en-US" sz="1500" spc="-1" strike="noStrike">
                          <a:solidFill>
                            <a:srgbClr val="000000"/>
                          </a:solidFill>
                          <a:latin typeface="DejaVu Sans"/>
                        </a:rPr>
                        <a:t>Impact category</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rPr>
                        <a:t>Reference unit</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rPr>
                        <a:t>Mushroom Substrate Bag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rPr>
                        <a:t>MushR Reusable Pods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12840">
                <a:tc>
                  <a:txBody>
                    <a:bodyPr lIns="90000" rIns="90000" anchor="t">
                      <a:noAutofit/>
                    </a:bodyPr>
                    <a:p>
                      <a:pPr>
                        <a:lnSpc>
                          <a:spcPct val="100000"/>
                        </a:lnSpc>
                      </a:pPr>
                      <a:r>
                        <a:rPr b="1" lang="en-US" sz="1500" spc="-1" strike="noStrike">
                          <a:solidFill>
                            <a:srgbClr val="000000"/>
                          </a:solidFill>
                          <a:latin typeface="DejaVu Sans"/>
                        </a:rPr>
                        <a:t>Acidification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rPr>
                        <a:t>H+ mmole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11.21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40.15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12840">
                <a:tc>
                  <a:txBody>
                    <a:bodyPr lIns="90000" rIns="90000" anchor="t">
                      <a:noAutofit/>
                    </a:bodyPr>
                    <a:p>
                      <a:pPr>
                        <a:lnSpc>
                          <a:spcPct val="100000"/>
                        </a:lnSpc>
                      </a:pPr>
                      <a:r>
                        <a:rPr b="1" lang="en-US" sz="1500" spc="-1" strike="noStrike">
                          <a:solidFill>
                            <a:srgbClr val="000000"/>
                          </a:solidFill>
                          <a:latin typeface="DejaVu Sans"/>
                        </a:rPr>
                        <a:t>Global warming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500" spc="-1" strike="noStrike">
                          <a:solidFill>
                            <a:srgbClr val="000000"/>
                          </a:solidFill>
                          <a:latin typeface="DejaVu Sans"/>
                        </a:rPr>
                        <a:t>g CO2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rPr>
                        <a:t>102.46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rPr>
                        <a:t>217.20</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12840">
                <a:tc>
                  <a:txBody>
                    <a:bodyPr lIns="90000" rIns="90000" anchor="t">
                      <a:noAutofit/>
                    </a:bodyPr>
                    <a:p>
                      <a:pPr>
                        <a:lnSpc>
                          <a:spcPct val="100000"/>
                        </a:lnSpc>
                      </a:pPr>
                      <a:r>
                        <a:rPr b="1" lang="en-US" sz="1500" spc="-1" strike="noStrike">
                          <a:solidFill>
                            <a:srgbClr val="000000"/>
                          </a:solidFill>
                          <a:latin typeface="DejaVu Sans"/>
                        </a:rPr>
                        <a:t>Ozone depletion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rPr>
                        <a:t>g CFC-11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2.64E-07</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1.49E-06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16000">
                <a:tc>
                  <a:txBody>
                    <a:bodyPr lIns="90000" rIns="90000" anchor="t">
                      <a:noAutofit/>
                    </a:bodyPr>
                    <a:p>
                      <a:pPr>
                        <a:lnSpc>
                          <a:spcPct val="100000"/>
                        </a:lnSpc>
                      </a:pPr>
                      <a:r>
                        <a:rPr b="1" lang="en-US" sz="1500" spc="-1" strike="noStrike">
                          <a:solidFill>
                            <a:srgbClr val="000000"/>
                          </a:solidFill>
                          <a:latin typeface="DejaVu Sans"/>
                        </a:rPr>
                        <a:t>Water intake</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rPr>
                        <a:t>liters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0.95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2.3</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531" name="CustomShape 6"/>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35"/>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33" name="CustomShape 141"/>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MushR Example</a:t>
            </a:r>
            <a:endParaRPr b="0" lang="en-US" sz="2200" spc="-1" strike="noStrike">
              <a:solidFill>
                <a:srgbClr val="000000"/>
              </a:solidFill>
              <a:latin typeface="Arial"/>
            </a:endParaRPr>
          </a:p>
        </p:txBody>
      </p:sp>
      <p:graphicFrame>
        <p:nvGraphicFramePr>
          <p:cNvPr id="534" name="Table 4"/>
          <p:cNvGraphicFramePr/>
          <p:nvPr/>
        </p:nvGraphicFramePr>
        <p:xfrm>
          <a:off x="457200" y="2364120"/>
          <a:ext cx="10743840" cy="2250720"/>
        </p:xfrm>
        <a:graphic>
          <a:graphicData uri="http://schemas.openxmlformats.org/drawingml/2006/table">
            <a:tbl>
              <a:tblPr/>
              <a:tblGrid>
                <a:gridCol w="2385720"/>
                <a:gridCol w="2076120"/>
                <a:gridCol w="1694160"/>
                <a:gridCol w="2293920"/>
                <a:gridCol w="2294280"/>
              </a:tblGrid>
              <a:tr h="859680">
                <a:tc>
                  <a:txBody>
                    <a:bodyPr lIns="90000" rIns="90000" anchor="t">
                      <a:noAutofit/>
                    </a:bodyPr>
                    <a:p>
                      <a:pPr>
                        <a:lnSpc>
                          <a:spcPct val="100000"/>
                        </a:lnSpc>
                      </a:pPr>
                      <a:r>
                        <a:rPr b="1" lang="en-US" sz="1500" spc="-1" strike="noStrike">
                          <a:solidFill>
                            <a:srgbClr val="000000"/>
                          </a:solidFill>
                          <a:latin typeface="DejaVu Sans"/>
                        </a:rPr>
                        <a:t>Impact category</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rPr>
                        <a:t>Reference unit</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rPr>
                        <a:t>Mushroom Substrate Bag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1500" spc="-1" strike="noStrike">
                          <a:solidFill>
                            <a:srgbClr val="000000"/>
                          </a:solidFill>
                          <a:latin typeface="DejaVu Sans"/>
                        </a:rPr>
                        <a:t>MushR Reusable Pods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1800" spc="-1" strike="noStrike">
                          <a:solidFill>
                            <a:srgbClr val="000000"/>
                          </a:solidFill>
                          <a:latin typeface="Arial"/>
                        </a:rPr>
                        <a:t>MushR Pods Break-even point (reuse cycles)</a:t>
                      </a:r>
                      <a:endParaRPr b="0" lang="en-US" sz="18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47760">
                <a:tc>
                  <a:txBody>
                    <a:bodyPr lIns="90000" rIns="90000" anchor="t">
                      <a:noAutofit/>
                    </a:bodyPr>
                    <a:p>
                      <a:pPr>
                        <a:lnSpc>
                          <a:spcPct val="100000"/>
                        </a:lnSpc>
                      </a:pPr>
                      <a:r>
                        <a:rPr b="1" lang="en-US" sz="1500" spc="-1" strike="noStrike">
                          <a:solidFill>
                            <a:srgbClr val="000000"/>
                          </a:solidFill>
                          <a:latin typeface="DejaVu Sans"/>
                        </a:rPr>
                        <a:t>Acidification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rPr>
                        <a:t>H+ mmole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11.21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40.15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3.6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a:lnSpc>
                          <a:spcPct val="100000"/>
                        </a:lnSpc>
                      </a:pPr>
                      <a:r>
                        <a:rPr b="1" lang="en-US" sz="1500" spc="-1" strike="noStrike">
                          <a:solidFill>
                            <a:srgbClr val="000000"/>
                          </a:solidFill>
                          <a:latin typeface="DejaVu Sans"/>
                        </a:rPr>
                        <a:t>Global warming</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1500" spc="-1" strike="noStrike">
                          <a:solidFill>
                            <a:srgbClr val="000000"/>
                          </a:solidFill>
                          <a:latin typeface="DejaVu Sans"/>
                        </a:rPr>
                        <a:t>g CO2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rPr>
                        <a:t>102.46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rPr>
                        <a:t>217.20</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r">
                        <a:lnSpc>
                          <a:spcPct val="100000"/>
                        </a:lnSpc>
                      </a:pPr>
                      <a:r>
                        <a:rPr b="0" lang="en-US" sz="1500" spc="-1" strike="noStrike">
                          <a:solidFill>
                            <a:srgbClr val="000000"/>
                          </a:solidFill>
                          <a:latin typeface="DejaVu Sans"/>
                        </a:rPr>
                        <a:t>2.1</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47760">
                <a:tc>
                  <a:txBody>
                    <a:bodyPr lIns="90000" rIns="90000" anchor="t">
                      <a:noAutofit/>
                    </a:bodyPr>
                    <a:p>
                      <a:pPr>
                        <a:lnSpc>
                          <a:spcPct val="100000"/>
                        </a:lnSpc>
                      </a:pPr>
                      <a:r>
                        <a:rPr b="1" lang="en-US" sz="1500" spc="-1" strike="noStrike">
                          <a:solidFill>
                            <a:srgbClr val="000000"/>
                          </a:solidFill>
                          <a:latin typeface="DejaVu Sans"/>
                        </a:rPr>
                        <a:t>Ozone depletion</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rPr>
                        <a:t>g CFC-11 eq</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2.64E-07</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1.49E-06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5.6</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47760">
                <a:tc>
                  <a:txBody>
                    <a:bodyPr lIns="90000" rIns="90000" anchor="t">
                      <a:noAutofit/>
                    </a:bodyPr>
                    <a:p>
                      <a:pPr>
                        <a:lnSpc>
                          <a:spcPct val="100000"/>
                        </a:lnSpc>
                      </a:pPr>
                      <a:r>
                        <a:rPr b="1" lang="en-US" sz="1500" spc="-1" strike="noStrike">
                          <a:solidFill>
                            <a:srgbClr val="000000"/>
                          </a:solidFill>
                          <a:latin typeface="DejaVu Sans"/>
                        </a:rPr>
                        <a:t>Water intake</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1500" spc="-1" strike="noStrike">
                          <a:solidFill>
                            <a:srgbClr val="000000"/>
                          </a:solidFill>
                          <a:latin typeface="DejaVu Sans"/>
                        </a:rPr>
                        <a:t>liters</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0.95</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2.3</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r">
                        <a:lnSpc>
                          <a:spcPct val="100000"/>
                        </a:lnSpc>
                      </a:pPr>
                      <a:r>
                        <a:rPr b="0" lang="en-US" sz="1500" spc="-1" strike="noStrike">
                          <a:solidFill>
                            <a:srgbClr val="000000"/>
                          </a:solidFill>
                          <a:latin typeface="DejaVu Sans"/>
                        </a:rPr>
                        <a:t>2.4</a:t>
                      </a:r>
                      <a:endParaRPr b="0" lang="en-US" sz="15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bl>
          </a:graphicData>
        </a:graphic>
      </p:graphicFrame>
      <p:sp>
        <p:nvSpPr>
          <p:cNvPr id="535" name="CustomShape 142"/>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36"/>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37" name="CustomShape 137"/>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Study Example</a:t>
            </a:r>
            <a:endParaRPr b="0" lang="en-US" sz="2200" spc="-1" strike="noStrike">
              <a:solidFill>
                <a:srgbClr val="000000"/>
              </a:solidFill>
              <a:latin typeface="Arial"/>
            </a:endParaRPr>
          </a:p>
        </p:txBody>
      </p:sp>
      <p:graphicFrame>
        <p:nvGraphicFramePr>
          <p:cNvPr id="538" name="Table 1"/>
          <p:cNvGraphicFramePr/>
          <p:nvPr/>
        </p:nvGraphicFramePr>
        <p:xfrm>
          <a:off x="417240" y="1861560"/>
          <a:ext cx="5465160" cy="4196880"/>
        </p:xfrm>
        <a:graphic>
          <a:graphicData uri="http://schemas.openxmlformats.org/drawingml/2006/table">
            <a:tbl>
              <a:tblPr/>
              <a:tblGrid>
                <a:gridCol w="2217600"/>
                <a:gridCol w="3247920"/>
              </a:tblGrid>
              <a:tr h="226080">
                <a:tc>
                  <a:txBody>
                    <a:bodyPr lIns="90000" rIns="90000" anchor="t">
                      <a:noAutofit/>
                    </a:bodyPr>
                    <a:p>
                      <a:pPr>
                        <a:lnSpc>
                          <a:spcPct val="100000"/>
                        </a:lnSpc>
                      </a:pPr>
                      <a:r>
                        <a:rPr b="1" lang="en-US" sz="900" spc="-1" strike="noStrike">
                          <a:solidFill>
                            <a:srgbClr val="000000"/>
                          </a:solidFill>
                          <a:latin typeface="DejaVu Sans"/>
                        </a:rPr>
                        <a:t>Impact Category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nSpc>
                          <a:spcPct val="100000"/>
                        </a:lnSpc>
                      </a:pPr>
                      <a:r>
                        <a:rPr b="1" lang="en-US" sz="900" spc="-1" strike="noStrike">
                          <a:solidFill>
                            <a:srgbClr val="000000"/>
                          </a:solidFill>
                          <a:latin typeface="DejaVu Sans"/>
                        </a:rPr>
                        <a:t>Indicator and unit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360360">
                <a:tc>
                  <a:txBody>
                    <a:bodyPr lIns="90000" rIns="90000" anchor="t">
                      <a:noAutofit/>
                    </a:bodyPr>
                    <a:p>
                      <a:pPr>
                        <a:lnSpc>
                          <a:spcPct val="100000"/>
                        </a:lnSpc>
                      </a:pPr>
                      <a:r>
                        <a:rPr b="0" lang="en-US" sz="900" spc="-1" strike="noStrike">
                          <a:solidFill>
                            <a:srgbClr val="000000"/>
                          </a:solidFill>
                          <a:latin typeface="DejaVu Sans"/>
                        </a:rPr>
                        <a:t>Climate change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Greenhouse gas emissions GWP100 in CO</a:t>
                      </a:r>
                      <a:r>
                        <a:rPr b="0" lang="en-US" sz="900" spc="-1" strike="noStrike" baseline="-8000">
                          <a:solidFill>
                            <a:srgbClr val="000000"/>
                          </a:solidFill>
                          <a:latin typeface="DejaVu Sans"/>
                        </a:rPr>
                        <a:t>2 </a:t>
                      </a:r>
                      <a:r>
                        <a:rPr b="0" lang="en-US" sz="900" spc="-1" strike="noStrike">
                          <a:solidFill>
                            <a:srgbClr val="000000"/>
                          </a:solidFill>
                          <a:latin typeface="DejaVu Sans"/>
                        </a:rPr>
                        <a:t>eq (including carbon feedbacks)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Energy consumption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Cumulative energy demand in MJ: non-renewable (fossil and nuclear) and renewable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Acidification potential in SO</a:t>
                      </a:r>
                      <a:r>
                        <a:rPr b="0" lang="en-US" sz="900" spc="-1" strike="noStrike" baseline="-8000">
                          <a:solidFill>
                            <a:srgbClr val="000000"/>
                          </a:solidFill>
                          <a:latin typeface="DejaVu Sans"/>
                        </a:rPr>
                        <a:t>2 </a:t>
                      </a:r>
                      <a:r>
                        <a:rPr b="0" lang="en-US" sz="900" spc="-1" strike="noStrike">
                          <a:solidFill>
                            <a:srgbClr val="000000"/>
                          </a:solidFill>
                          <a:latin typeface="DejaVu Sans"/>
                        </a:rPr>
                        <a:t>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Eutrophication potential in PO</a:t>
                      </a:r>
                      <a:r>
                        <a:rPr b="0" lang="en-US" sz="900" spc="-1" strike="noStrike" baseline="-8000">
                          <a:solidFill>
                            <a:srgbClr val="000000"/>
                          </a:solidFill>
                          <a:latin typeface="DejaVu Sans"/>
                        </a:rPr>
                        <a:t>4</a:t>
                      </a:r>
                      <a:r>
                        <a:rPr b="0" lang="en-US" sz="900" spc="-1" strike="noStrike" baseline="33000">
                          <a:solidFill>
                            <a:srgbClr val="000000"/>
                          </a:solidFill>
                          <a:latin typeface="DejaVu Sans"/>
                        </a:rPr>
                        <a:t>3-</a:t>
                      </a:r>
                      <a:r>
                        <a:rPr b="0" lang="en-US" sz="900" spc="-1" strike="noStrike">
                          <a:solidFill>
                            <a:srgbClr val="000000"/>
                          </a:solidFill>
                          <a:latin typeface="DejaVu Sans"/>
                        </a:rPr>
                        <a:t>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Photochemical ozone formation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Photochemical Ozone Creation Potential POCP in NMVOC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Ozone depletion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ODP in R11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Ionising radiation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Ionising radiation potentials in U235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Particulate matter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Particulate matter formation in PM2.5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Human toxicity, cancer and non-cancer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Human Health in CTUh</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Ecotoxicity, freshwater</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Comparative Toxic Unit for ecosystems in CTUe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minerals and metals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ADP ultimate reserves in Sb eq</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360360">
                <a:tc>
                  <a:txBody>
                    <a:bodyPr lIns="90000" rIns="90000" anchor="t">
                      <a:noAutofit/>
                    </a:bodyPr>
                    <a:p>
                      <a:pPr>
                        <a:lnSpc>
                          <a:spcPct val="100000"/>
                        </a:lnSpc>
                      </a:pPr>
                      <a:r>
                        <a:rPr b="0" lang="en-US" sz="900" spc="-1" strike="noStrike">
                          <a:solidFill>
                            <a:srgbClr val="000000"/>
                          </a:solidFill>
                          <a:latin typeface="DejaVu Sans"/>
                        </a:rPr>
                        <a:t>Resource depletion – fossil energy carriers</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ADP fossil in MJ</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nSpc>
                          <a:spcPct val="100000"/>
                        </a:lnSpc>
                      </a:pPr>
                      <a:r>
                        <a:rPr b="0" lang="en-US" sz="900" spc="-1" strike="noStrike">
                          <a:solidFill>
                            <a:srgbClr val="000000"/>
                          </a:solidFill>
                          <a:latin typeface="DejaVu Sans"/>
                        </a:rPr>
                        <a:t>Land use</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nSpc>
                          <a:spcPct val="100000"/>
                        </a:lnSpc>
                      </a:pPr>
                      <a:r>
                        <a:rPr b="0" lang="en-US" sz="900" spc="-1" strike="noStrike">
                          <a:solidFill>
                            <a:srgbClr val="000000"/>
                          </a:solidFill>
                          <a:latin typeface="DejaVu Sans"/>
                        </a:rPr>
                        <a:t>Land occupation in m² * a</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nSpc>
                          <a:spcPct val="100000"/>
                        </a:lnSpc>
                      </a:pPr>
                      <a:r>
                        <a:rPr b="0" lang="en-US" sz="900" spc="-1" strike="noStrike">
                          <a:solidFill>
                            <a:srgbClr val="000000"/>
                          </a:solidFill>
                          <a:latin typeface="DejaVu Sans"/>
                        </a:rPr>
                        <a:t>Water scarcity</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nSpc>
                          <a:spcPct val="100000"/>
                        </a:lnSpc>
                      </a:pPr>
                      <a:r>
                        <a:rPr b="0" lang="en-US" sz="900" spc="-1" strike="noStrike">
                          <a:solidFill>
                            <a:srgbClr val="000000"/>
                          </a:solidFill>
                          <a:latin typeface="DejaVu Sans"/>
                        </a:rPr>
                        <a:t>Scarcity-adjusted water use in m³</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graphicFrame>
        <p:nvGraphicFramePr>
          <p:cNvPr id="539" name="Table 2"/>
          <p:cNvGraphicFramePr/>
          <p:nvPr/>
        </p:nvGraphicFramePr>
        <p:xfrm>
          <a:off x="6194160" y="2547000"/>
          <a:ext cx="4946760" cy="1985040"/>
        </p:xfrm>
        <a:graphic>
          <a:graphicData uri="http://schemas.openxmlformats.org/drawingml/2006/table">
            <a:tbl>
              <a:tblPr/>
              <a:tblGrid>
                <a:gridCol w="803160"/>
                <a:gridCol w="1025640"/>
                <a:gridCol w="1192320"/>
                <a:gridCol w="626040"/>
                <a:gridCol w="1299960"/>
              </a:tblGrid>
              <a:tr h="494640">
                <a:tc>
                  <a:txBody>
                    <a:bodyPr lIns="90000" rIns="90000" anchor="t">
                      <a:noAutofit/>
                    </a:bodyPr>
                    <a:p>
                      <a:pPr algn="ctr">
                        <a:lnSpc>
                          <a:spcPct val="100000"/>
                        </a:lnSpc>
                      </a:pPr>
                      <a:r>
                        <a:rPr b="1" lang="en-US" sz="900" spc="-1" strike="noStrike">
                          <a:solidFill>
                            <a:srgbClr val="000000"/>
                          </a:solidFill>
                          <a:latin typeface="DejaVu Sans"/>
                        </a:rPr>
                        <a:t>Pollutant</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Acidification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Eutrophication</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POCP</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a:lnSpc>
                          <a:spcPct val="100000"/>
                        </a:lnSpc>
                      </a:pPr>
                      <a:r>
                        <a:rPr b="1" lang="en-US" sz="900" spc="-1" strike="noStrike">
                          <a:solidFill>
                            <a:srgbClr val="000000"/>
                          </a:solidFill>
                          <a:latin typeface="DejaVu Sans"/>
                        </a:rPr>
                        <a:t>Particulate matter formation (PMF)</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226080">
                <a:tc>
                  <a:txBody>
                    <a:bodyPr lIns="90000" rIns="90000" anchor="t">
                      <a:noAutofit/>
                    </a:bodyPr>
                    <a:p>
                      <a:pPr algn="ctr">
                        <a:lnSpc>
                          <a:spcPct val="100000"/>
                        </a:lnSpc>
                      </a:pPr>
                      <a:r>
                        <a:rPr b="0" lang="en-US" sz="900" spc="-1" strike="noStrike">
                          <a:solidFill>
                            <a:srgbClr val="000000"/>
                          </a:solidFill>
                          <a:latin typeface="DejaVu Sans"/>
                        </a:rPr>
                        <a:t>CO</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marL="216000" indent="-214920" algn="ctr">
                        <a:lnSpc>
                          <a:spcPct val="100000"/>
                        </a:lnSpc>
                        <a:buClr>
                          <a:srgbClr val="000000"/>
                        </a:buClr>
                        <a:buSzPct val="45000"/>
                        <a:buFont typeface="Wingdings" charset="2"/>
                        <a:buChar char=""/>
                      </a:pPr>
                      <a:r>
                        <a:rPr b="0" lang="en-US" sz="900" spc="-1" strike="noStrike">
                          <a:solidFill>
                            <a:srgbClr val="000000"/>
                          </a:solidFill>
                          <a:latin typeface="DejaVu Serif"/>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rPr>
                        <a:t>0.0456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erif"/>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NH</a:t>
                      </a:r>
                      <a:r>
                        <a:rPr b="0" lang="en-US" sz="900" spc="-1" strike="noStrike" baseline="-8000">
                          <a:solidFill>
                            <a:srgbClr val="000000"/>
                          </a:solidFill>
                          <a:latin typeface="DejaVu Sans"/>
                        </a:rPr>
                        <a:t>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1.6</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erif"/>
                        </a:rPr>
                        <a:t>0.35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0.64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360000">
                <a:tc>
                  <a:txBody>
                    <a:bodyPr lIns="90000" rIns="90000" anchor="t">
                      <a:noAutofit/>
                    </a:bodyPr>
                    <a:p>
                      <a:pPr algn="ctr">
                        <a:lnSpc>
                          <a:spcPct val="100000"/>
                        </a:lnSpc>
                      </a:pPr>
                      <a:r>
                        <a:rPr b="0" lang="en-US" sz="900" spc="-1" strike="noStrike">
                          <a:solidFill>
                            <a:srgbClr val="000000"/>
                          </a:solidFill>
                          <a:latin typeface="DejaVu Sans"/>
                        </a:rPr>
                        <a:t>NO</a:t>
                      </a:r>
                      <a:r>
                        <a:rPr b="0" lang="en-US" sz="900" spc="-1" strike="noStrike" baseline="-8000">
                          <a:solidFill>
                            <a:srgbClr val="000000"/>
                          </a:solidFill>
                          <a:latin typeface="DejaVu Sans"/>
                        </a:rPr>
                        <a:t>x</a:t>
                      </a:r>
                      <a:endParaRPr b="0" lang="en-US" sz="900" spc="-1" strike="noStrike">
                        <a:solidFill>
                          <a:srgbClr val="000000"/>
                        </a:solidFill>
                        <a:latin typeface="Arial"/>
                      </a:endParaRPr>
                    </a:p>
                    <a:p>
                      <a:pPr algn="ctr">
                        <a:lnSpc>
                          <a:spcPct val="100000"/>
                        </a:lnSpc>
                      </a:pP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0.13</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0.88</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PM</a:t>
                      </a:r>
                      <a:r>
                        <a:rPr b="0" lang="en-US" sz="900" spc="-1" strike="noStrike" baseline="-8000">
                          <a:solidFill>
                            <a:srgbClr val="000000"/>
                          </a:solidFill>
                          <a:latin typeface="DejaVu Sans"/>
                        </a:rPr>
                        <a:t>2.5</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r h="226080">
                <a:tc>
                  <a:txBody>
                    <a:bodyPr lIns="90000" rIns="90000" anchor="t">
                      <a:noAutofit/>
                    </a:bodyPr>
                    <a:p>
                      <a:pPr algn="ctr">
                        <a:lnSpc>
                          <a:spcPct val="100000"/>
                        </a:lnSpc>
                      </a:pPr>
                      <a:r>
                        <a:rPr b="0" lang="en-US" sz="900" spc="-1" strike="noStrike">
                          <a:solidFill>
                            <a:srgbClr val="000000"/>
                          </a:solidFill>
                          <a:latin typeface="DejaVu Sans"/>
                        </a:rPr>
                        <a:t>SO</a:t>
                      </a:r>
                      <a:r>
                        <a:rPr b="0" lang="en-US" sz="900" spc="-1" strike="noStrike" baseline="-8000">
                          <a:solidFill>
                            <a:srgbClr val="000000"/>
                          </a:solidFill>
                          <a:latin typeface="DejaVu Sans"/>
                        </a:rPr>
                        <a:t>x</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0.0811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a:lnSpc>
                          <a:spcPct val="100000"/>
                        </a:lnSpc>
                      </a:pPr>
                      <a:r>
                        <a:rPr b="0" lang="en-US" sz="900" spc="-1" strike="noStrike">
                          <a:solidFill>
                            <a:srgbClr val="000000"/>
                          </a:solidFill>
                          <a:latin typeface="DejaVu Sans"/>
                        </a:rPr>
                        <a:t>0.54</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226080">
                <a:tc>
                  <a:txBody>
                    <a:bodyPr lIns="90000" rIns="90000" anchor="t">
                      <a:noAutofit/>
                    </a:bodyPr>
                    <a:p>
                      <a:pPr algn="ctr">
                        <a:lnSpc>
                          <a:spcPct val="100000"/>
                        </a:lnSpc>
                      </a:pPr>
                      <a:r>
                        <a:rPr b="0" lang="en-US" sz="900" spc="-1" strike="noStrike">
                          <a:solidFill>
                            <a:srgbClr val="000000"/>
                          </a:solidFill>
                          <a:latin typeface="DejaVu Sans"/>
                        </a:rPr>
                        <a:t>NMVOC</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1</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a:lnSpc>
                          <a:spcPct val="100000"/>
                        </a:lnSpc>
                      </a:pPr>
                      <a:r>
                        <a:rPr b="0" lang="en-US" sz="900" spc="-1" strike="noStrike">
                          <a:solidFill>
                            <a:srgbClr val="000000"/>
                          </a:solidFill>
                          <a:latin typeface="DejaVu Sans"/>
                        </a:rPr>
                        <a:t>0.012</a:t>
                      </a:r>
                      <a:endParaRPr b="0" lang="en-US" sz="900" spc="-1" strike="noStrike">
                        <a:solidFill>
                          <a:srgbClr val="000000"/>
                        </a:solidFill>
                        <a:latin typeface="Arial"/>
                      </a:endParaRPr>
                    </a:p>
                  </a:txBody>
                  <a:tcPr anchor="t"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
        <p:nvSpPr>
          <p:cNvPr id="540" name="CustomShape 138"/>
          <p:cNvSpPr/>
          <p:nvPr/>
        </p:nvSpPr>
        <p:spPr>
          <a:xfrm>
            <a:off x="7086600" y="5029200"/>
            <a:ext cx="1817280" cy="445680"/>
          </a:xfrm>
          <a:prstGeom prst="wedgeRectCallout">
            <a:avLst>
              <a:gd name="adj1" fmla="val -61254"/>
              <a:gd name="adj2" fmla="val -16943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050" spc="-1" strike="noStrike">
                <a:solidFill>
                  <a:srgbClr val="000000"/>
                </a:solidFill>
                <a:latin typeface="DejaVu Sans"/>
                <a:ea typeface="DejaVu Sans"/>
              </a:rPr>
              <a:t>Non-methane volatile organic compoind</a:t>
            </a:r>
            <a:endParaRPr b="0" lang="en-US" sz="1050" spc="-1" strike="noStrike">
              <a:solidFill>
                <a:srgbClr val="000000"/>
              </a:solidFill>
              <a:latin typeface="Arial"/>
            </a:endParaRPr>
          </a:p>
        </p:txBody>
      </p:sp>
      <p:sp>
        <p:nvSpPr>
          <p:cNvPr id="541" name="CustomShape 139"/>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Tables recreated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42" name="CustomShape 140"/>
          <p:cNvSpPr/>
          <p:nvPr/>
        </p:nvSpPr>
        <p:spPr>
          <a:xfrm>
            <a:off x="10228680" y="752040"/>
            <a:ext cx="511200" cy="49104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Impact Assessment (LCIA)</a:t>
            </a:r>
            <a:endParaRPr b="0" lang="en-US" sz="2400" spc="-1" strike="noStrike">
              <a:solidFill>
                <a:srgbClr val="000000"/>
              </a:solidFill>
              <a:latin typeface="Arial"/>
            </a:endParaRPr>
          </a:p>
        </p:txBody>
      </p:sp>
      <p:sp>
        <p:nvSpPr>
          <p:cNvPr id="544" name="CustomShape 3"/>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Chart adapted from 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graphicFrame>
        <p:nvGraphicFramePr>
          <p:cNvPr id="545" name=""/>
          <p:cNvGraphicFramePr/>
          <p:nvPr/>
        </p:nvGraphicFramePr>
        <p:xfrm>
          <a:off x="452880" y="1403640"/>
          <a:ext cx="10738800" cy="4879440"/>
        </p:xfrm>
        <a:graphic>
          <a:graphicData uri="http://schemas.openxmlformats.org/drawingml/2006/chart">
            <c:chart xmlns:c="http://schemas.openxmlformats.org/drawingml/2006/chart" xmlns:r="http://schemas.openxmlformats.org/officeDocument/2006/relationships" r:id="rId2"/>
          </a:graphicData>
        </a:graphic>
      </p:graphicFrame>
      <p:sp>
        <p:nvSpPr>
          <p:cNvPr id="546" name="CustomShape 143"/>
          <p:cNvSpPr/>
          <p:nvPr/>
        </p:nvSpPr>
        <p:spPr>
          <a:xfrm>
            <a:off x="10228680" y="750240"/>
            <a:ext cx="511200" cy="491040"/>
          </a:xfrm>
          <a:prstGeom prst="star5">
            <a:avLst>
              <a:gd name="adj" fmla="val 20243"/>
              <a:gd name="hf" fmla="val 105146"/>
              <a:gd name="vf" fmla="val 110557"/>
            </a:avLst>
          </a:prstGeom>
          <a:solidFill>
            <a:srgbClr val="92d050"/>
          </a:solidFill>
          <a:ln>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GB" sz="1800" spc="-1" strike="noStrike">
              <a:solidFill>
                <a:srgbClr val="000000"/>
              </a:solidFill>
              <a:latin typeface="Arial"/>
              <a:ea typeface="DejaVu Sans"/>
            </a:endParaRPr>
          </a:p>
        </p:txBody>
      </p:sp>
      <p:sp>
        <p:nvSpPr>
          <p:cNvPr id="547" name="CustomShape 144"/>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2020 EU Study Example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49"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Definition</a:t>
            </a:r>
            <a:endParaRPr b="0" lang="en-US" sz="2200" spc="-1" strike="noStrike">
              <a:solidFill>
                <a:srgbClr val="000000"/>
              </a:solidFill>
              <a:latin typeface="Arial"/>
            </a:endParaRPr>
          </a:p>
        </p:txBody>
      </p:sp>
      <p:sp>
        <p:nvSpPr>
          <p:cNvPr id="550" name="CustomShape 4"/>
          <p:cNvSpPr/>
          <p:nvPr/>
        </p:nvSpPr>
        <p:spPr>
          <a:xfrm>
            <a:off x="274320" y="625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51" name="CustomShape 5"/>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52" name="CustomShape 145"/>
          <p:cNvSpPr/>
          <p:nvPr/>
        </p:nvSpPr>
        <p:spPr>
          <a:xfrm>
            <a:off x="686160" y="2777760"/>
            <a:ext cx="10054800" cy="1139760"/>
          </a:xfrm>
          <a:prstGeom prst="roundRect">
            <a:avLst>
              <a:gd name="adj" fmla="val 18477"/>
            </a:avLst>
          </a:prstGeom>
          <a:noFill/>
          <a:ln>
            <a:solidFill>
              <a:srgbClr val="008c4f"/>
            </a:solidFill>
            <a:round/>
          </a:ln>
        </p:spPr>
        <p:style>
          <a:lnRef idx="2">
            <a:schemeClr val="accent5"/>
          </a:lnRef>
          <a:fillRef idx="1">
            <a:schemeClr val="lt1"/>
          </a:fillRef>
          <a:effectRef idx="0">
            <a:schemeClr val="accent5"/>
          </a:effectRef>
          <a:fontRef idx="minor"/>
        </p:style>
        <p:txBody>
          <a:bodyPr lIns="90000" rIns="90000" tIns="45000" bIns="45000" anchor="t">
            <a:noAutofit/>
          </a:bodyPr>
          <a:p>
            <a:pPr algn="ctr">
              <a:lnSpc>
                <a:spcPct val="100000"/>
              </a:lnSpc>
            </a:pPr>
            <a:r>
              <a:rPr b="0" lang="en-US" sz="1800" spc="-1" strike="noStrike">
                <a:solidFill>
                  <a:srgbClr val="000000"/>
                </a:solidFill>
                <a:latin typeface="DejaVu Sans"/>
                <a:ea typeface="DejaVu Sans"/>
              </a:rPr>
              <a:t>Lifecycle Interpretatopm is the phase of life cycle assessment in which the findings of either the inventory analysis or the impact assessment, or both, are evaluated in relation to the defined goal and scope in order to reach conclusions and recommendations.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54"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Overview</a:t>
            </a:r>
            <a:endParaRPr b="0" lang="en-US" sz="2200" spc="-1" strike="noStrike">
              <a:solidFill>
                <a:srgbClr val="000000"/>
              </a:solidFill>
              <a:latin typeface="Arial"/>
            </a:endParaRPr>
          </a:p>
        </p:txBody>
      </p:sp>
      <p:sp>
        <p:nvSpPr>
          <p:cNvPr id="555" name="CustomShape 4"/>
          <p:cNvSpPr/>
          <p:nvPr/>
        </p:nvSpPr>
        <p:spPr>
          <a:xfrm>
            <a:off x="274320" y="643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56" name="CustomShape 5"/>
          <p:cNvSpPr/>
          <p:nvPr/>
        </p:nvSpPr>
        <p:spPr>
          <a:xfrm>
            <a:off x="274320" y="618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57" name="" descr=""/>
          <p:cNvPicPr/>
          <p:nvPr/>
        </p:nvPicPr>
        <p:blipFill>
          <a:blip r:embed="rId3"/>
          <a:stretch/>
        </p:blipFill>
        <p:spPr>
          <a:xfrm>
            <a:off x="2514600" y="1431720"/>
            <a:ext cx="7539840" cy="467568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46"/>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59" name="CustomShape 147"/>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560" name="CustomShape 148"/>
          <p:cNvSpPr/>
          <p:nvPr/>
        </p:nvSpPr>
        <p:spPr>
          <a:xfrm>
            <a:off x="335520" y="1628280"/>
            <a:ext cx="4935960" cy="4658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p:txBody>
      </p:sp>
      <p:sp>
        <p:nvSpPr>
          <p:cNvPr id="561" name="CustomShape 149"/>
          <p:cNvSpPr/>
          <p:nvPr/>
        </p:nvSpPr>
        <p:spPr>
          <a:xfrm>
            <a:off x="274320" y="643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62" name="CustomShape 150"/>
          <p:cNvSpPr/>
          <p:nvPr/>
        </p:nvSpPr>
        <p:spPr>
          <a:xfrm>
            <a:off x="274320" y="618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63" name="" descr=""/>
          <p:cNvPicPr/>
          <p:nvPr/>
        </p:nvPicPr>
        <p:blipFill>
          <a:blip r:embed="rId3"/>
          <a:stretch/>
        </p:blipFill>
        <p:spPr>
          <a:xfrm>
            <a:off x="5486400" y="2048040"/>
            <a:ext cx="6162480" cy="382140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5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65" name="CustomShape 15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Identification of significant issues</a:t>
            </a:r>
            <a:endParaRPr b="0" lang="en-US" sz="2200" spc="-1" strike="noStrike">
              <a:solidFill>
                <a:srgbClr val="000000"/>
              </a:solidFill>
              <a:latin typeface="Arial"/>
            </a:endParaRPr>
          </a:p>
        </p:txBody>
      </p:sp>
      <p:sp>
        <p:nvSpPr>
          <p:cNvPr id="566" name="CustomShape 153"/>
          <p:cNvSpPr/>
          <p:nvPr/>
        </p:nvSpPr>
        <p:spPr>
          <a:xfrm>
            <a:off x="335520" y="1600200"/>
            <a:ext cx="4935960" cy="468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Two interrelated aspects of significant issues: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contributors to environmental impacts, like most important lifecycle stages, processes and elementary flows.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The main choices that have the potential to influence the precision of the final results of the LCA, like methodological choices (e.g., cut-offs), assumptions, data, LCIA methods.</a:t>
            </a:r>
            <a:endParaRPr b="0" lang="en-US" sz="1800" spc="-1" strike="noStrike">
              <a:solidFill>
                <a:srgbClr val="000000"/>
              </a:solidFill>
              <a:latin typeface="Arial"/>
            </a:endParaRPr>
          </a:p>
        </p:txBody>
      </p:sp>
      <p:sp>
        <p:nvSpPr>
          <p:cNvPr id="567" name="CustomShape 154"/>
          <p:cNvSpPr/>
          <p:nvPr/>
        </p:nvSpPr>
        <p:spPr>
          <a:xfrm>
            <a:off x="274320" y="6435360"/>
            <a:ext cx="111441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Determining the environmental impacts of conventional and alternatively fuelled vehicles through LCA, Ricardo Energy and Environment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
        <p:nvSpPr>
          <p:cNvPr id="568" name="CustomShape 155"/>
          <p:cNvSpPr/>
          <p:nvPr/>
        </p:nvSpPr>
        <p:spPr>
          <a:xfrm>
            <a:off x="274320" y="618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Image adapted from 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2"/>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69" name="" descr=""/>
          <p:cNvPicPr/>
          <p:nvPr/>
        </p:nvPicPr>
        <p:blipFill>
          <a:blip r:embed="rId3"/>
          <a:stretch/>
        </p:blipFill>
        <p:spPr>
          <a:xfrm>
            <a:off x="5486400" y="2048040"/>
            <a:ext cx="6162480" cy="38214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60"/>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35" name="CustomShape 161"/>
          <p:cNvSpPr/>
          <p:nvPr/>
        </p:nvSpPr>
        <p:spPr>
          <a:xfrm>
            <a:off x="335520" y="1268640"/>
            <a:ext cx="10732680" cy="502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36" name="Grafik 4_ 1" descr=""/>
          <p:cNvPicPr/>
          <p:nvPr/>
        </p:nvPicPr>
        <p:blipFill>
          <a:blip r:embed="rId1"/>
          <a:stretch/>
        </p:blipFill>
        <p:spPr>
          <a:xfrm>
            <a:off x="842760" y="1608120"/>
            <a:ext cx="4228920" cy="3620880"/>
          </a:xfrm>
          <a:prstGeom prst="rect">
            <a:avLst/>
          </a:prstGeom>
          <a:ln w="0">
            <a:noFill/>
          </a:ln>
        </p:spPr>
      </p:pic>
      <p:sp>
        <p:nvSpPr>
          <p:cNvPr id="237" name="CustomShape 162"/>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71" name="CustomShape 2"/>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572" name="CustomShape 3"/>
          <p:cNvSpPr/>
          <p:nvPr/>
        </p:nvSpPr>
        <p:spPr>
          <a:xfrm>
            <a:off x="335520" y="1828800"/>
            <a:ext cx="4935960" cy="445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p:txBody>
      </p:sp>
      <p:sp>
        <p:nvSpPr>
          <p:cNvPr id="573" name="CustomShape 4"/>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74" name="" descr=""/>
          <p:cNvPicPr/>
          <p:nvPr/>
        </p:nvPicPr>
        <p:blipFill>
          <a:blip r:embed="rId2"/>
          <a:stretch/>
        </p:blipFill>
        <p:spPr>
          <a:xfrm>
            <a:off x="5486760" y="2048040"/>
            <a:ext cx="6162480" cy="382140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56"/>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Lifecycle Interpretation</a:t>
            </a:r>
            <a:endParaRPr b="0" lang="en-US" sz="2400" spc="-1" strike="noStrike">
              <a:solidFill>
                <a:srgbClr val="000000"/>
              </a:solidFill>
              <a:latin typeface="Arial"/>
            </a:endParaRPr>
          </a:p>
        </p:txBody>
      </p:sp>
      <p:sp>
        <p:nvSpPr>
          <p:cNvPr id="576" name="CustomShape 157"/>
          <p:cNvSpPr/>
          <p:nvPr/>
        </p:nvSpPr>
        <p:spPr>
          <a:xfrm>
            <a:off x="432720" y="1148040"/>
            <a:ext cx="10336680" cy="47736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Evaluation</a:t>
            </a:r>
            <a:endParaRPr b="0" lang="en-US" sz="2200" spc="-1" strike="noStrike">
              <a:solidFill>
                <a:srgbClr val="000000"/>
              </a:solidFill>
              <a:latin typeface="Arial"/>
            </a:endParaRPr>
          </a:p>
        </p:txBody>
      </p:sp>
      <p:sp>
        <p:nvSpPr>
          <p:cNvPr id="577" name="CustomShape 158"/>
          <p:cNvSpPr/>
          <p:nvPr/>
        </p:nvSpPr>
        <p:spPr>
          <a:xfrm>
            <a:off x="335520" y="1828800"/>
            <a:ext cx="4935960" cy="445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Evaluation is performed to establish the foundation for subsequently drawing the conclusions and provide reccommendations during the interpretation of the study results.</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This involves: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Completeness checks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Sensitivity checks in combination with scenario analysis and potentially uncertainity analysis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Consistancy checks</a:t>
            </a:r>
            <a:endParaRPr b="0" lang="en-US" sz="1800" spc="-1" strike="noStrike">
              <a:solidFill>
                <a:srgbClr val="000000"/>
              </a:solidFill>
              <a:latin typeface="Arial"/>
            </a:endParaRPr>
          </a:p>
        </p:txBody>
      </p:sp>
      <p:sp>
        <p:nvSpPr>
          <p:cNvPr id="578" name="CustomShape 159"/>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1"/>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pic>
        <p:nvPicPr>
          <p:cNvPr id="579" name="" descr=""/>
          <p:cNvPicPr/>
          <p:nvPr/>
        </p:nvPicPr>
        <p:blipFill>
          <a:blip r:embed="rId2"/>
          <a:stretch/>
        </p:blipFill>
        <p:spPr>
          <a:xfrm>
            <a:off x="5486760" y="2048040"/>
            <a:ext cx="6162480" cy="382140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Iterative Approach to LCA</a:t>
            </a:r>
            <a:endParaRPr b="0" lang="en-US" sz="2400" spc="-1" strike="noStrike">
              <a:solidFill>
                <a:srgbClr val="000000"/>
              </a:solidFill>
              <a:latin typeface="Arial"/>
            </a:endParaRPr>
          </a:p>
        </p:txBody>
      </p:sp>
      <p:pic>
        <p:nvPicPr>
          <p:cNvPr id="581" name="" descr=""/>
          <p:cNvPicPr/>
          <p:nvPr/>
        </p:nvPicPr>
        <p:blipFill>
          <a:blip r:embed="rId1"/>
          <a:stretch/>
        </p:blipFill>
        <p:spPr>
          <a:xfrm>
            <a:off x="263520" y="1320840"/>
            <a:ext cx="8651520" cy="5023440"/>
          </a:xfrm>
          <a:prstGeom prst="rect">
            <a:avLst/>
          </a:prstGeom>
          <a:ln w="0">
            <a:noFill/>
          </a:ln>
        </p:spPr>
      </p:pic>
      <p:sp>
        <p:nvSpPr>
          <p:cNvPr id="582" name="CustomShape 2"/>
          <p:cNvSpPr/>
          <p:nvPr/>
        </p:nvSpPr>
        <p:spPr>
          <a:xfrm>
            <a:off x="274320" y="636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ILCD Handbook – General guide for Life Cycle Assessment – Detailed Guidance (</a:t>
            </a:r>
            <a:r>
              <a:rPr b="0" lang="en-US" sz="900" spc="-1" strike="noStrike" u="sng">
                <a:solidFill>
                  <a:srgbClr val="0000ff"/>
                </a:solidFill>
                <a:uFillTx/>
                <a:latin typeface="Roboto"/>
                <a:ea typeface="Roboto"/>
                <a:hlinkClick r:id="rId2"/>
              </a:rPr>
              <a:t>Link</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584" name="CustomShape 2"/>
          <p:cNvSpPr/>
          <p:nvPr/>
        </p:nvSpPr>
        <p:spPr>
          <a:xfrm>
            <a:off x="335520" y="1268280"/>
            <a:ext cx="1062504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p:txBody>
      </p:sp>
      <p:sp>
        <p:nvSpPr>
          <p:cNvPr id="585" name="CustomShape 3"/>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335520" y="764640"/>
            <a:ext cx="107312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Reporting and Critical Review </a:t>
            </a:r>
            <a:endParaRPr b="0" lang="en-US" sz="2400" spc="-1" strike="noStrike">
              <a:solidFill>
                <a:srgbClr val="000000"/>
              </a:solidFill>
              <a:latin typeface="Arial"/>
            </a:endParaRPr>
          </a:p>
        </p:txBody>
      </p:sp>
      <p:sp>
        <p:nvSpPr>
          <p:cNvPr id="587" name="CustomShape 2"/>
          <p:cNvSpPr/>
          <p:nvPr/>
        </p:nvSpPr>
        <p:spPr>
          <a:xfrm>
            <a:off x="335520" y="1268280"/>
            <a:ext cx="10625040" cy="501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reporting strategy is an integral part of an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report should:</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contain the results and conclusions of the LCA in an adequate form to the intended audience</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address the data, methods and assumptions applied in the study, and the limitations thereof.</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A critical review will fascilitate understanding and enhance the credibility of the LCA.</a:t>
            </a:r>
            <a:endParaRPr b="0" lang="en-US" sz="1800" spc="-1" strike="noStrike">
              <a:solidFill>
                <a:srgbClr val="000000"/>
              </a:solidFill>
              <a:latin typeface="Arial"/>
            </a:endParaRPr>
          </a:p>
          <a:p>
            <a:pPr marL="216000" indent="-21420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Critical reviews verify whether the LCA has met the requirements for methodology, data, interpretation and reporting and whether it is consistant with it’s principles.</a:t>
            </a:r>
            <a:endParaRPr b="0" lang="en-US" sz="1800" spc="-1" strike="noStrike">
              <a:solidFill>
                <a:srgbClr val="000000"/>
              </a:solidFill>
              <a:latin typeface="Arial"/>
            </a:endParaRPr>
          </a:p>
          <a:p>
            <a:pPr lvl="1" marL="432000" indent="-214920">
              <a:lnSpc>
                <a:spcPct val="100000"/>
              </a:lnSpc>
              <a:spcBef>
                <a:spcPts val="360"/>
              </a:spcBef>
              <a:buClr>
                <a:srgbClr val="008c4f"/>
              </a:buClr>
              <a:buSzPct val="45000"/>
              <a:buFont typeface="OpenSymbol"/>
              <a:buChar char="—"/>
            </a:pPr>
            <a:r>
              <a:rPr b="0" lang="en-GB" sz="1800" spc="-1" strike="noStrike">
                <a:solidFill>
                  <a:srgbClr val="000000"/>
                </a:solidFill>
                <a:latin typeface="DejaVu Sans"/>
                <a:ea typeface="DejaVu Sans"/>
              </a:rPr>
              <a:t>Carried out by an internal or external expert, or by a panel of interested parties.</a:t>
            </a:r>
            <a:endParaRPr b="0" lang="en-US" sz="1800" spc="-1" strike="noStrike">
              <a:solidFill>
                <a:srgbClr val="000000"/>
              </a:solidFill>
              <a:latin typeface="Arial"/>
            </a:endParaRPr>
          </a:p>
        </p:txBody>
      </p:sp>
      <p:sp>
        <p:nvSpPr>
          <p:cNvPr id="588" name="CustomShape 3"/>
          <p:cNvSpPr/>
          <p:nvPr/>
        </p:nvSpPr>
        <p:spPr>
          <a:xfrm>
            <a:off x="274320" y="6003360"/>
            <a:ext cx="1091556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ISO 14040 Environmental management — Life cycle assessment — Principles and framework, International standards organisation (</a:t>
            </a:r>
            <a:r>
              <a:rPr b="0" lang="en-US" sz="900" spc="-1" strike="noStrike" u="sng">
                <a:solidFill>
                  <a:srgbClr val="0000ff"/>
                </a:solidFill>
                <a:uFillTx/>
                <a:latin typeface="Roboto"/>
                <a:ea typeface="Roboto"/>
                <a:hlinkClick r:id="rId1"/>
              </a:rPr>
              <a:t>https://www.iso.org/standard/37456.html</a:t>
            </a:r>
            <a:r>
              <a:rPr b="0" lang="en-US" sz="900" spc="-1" strike="noStrike">
                <a:solidFill>
                  <a:srgbClr val="a6a6a6"/>
                </a:solidFill>
                <a:latin typeface="Roboto"/>
                <a:ea typeface="Roboto"/>
              </a:rPr>
              <a:t>)</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335520" y="4406760"/>
            <a:ext cx="10725120" cy="133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Conclusion</a:t>
            </a:r>
            <a:endParaRPr b="0" lang="en-US" sz="3000" spc="-1" strike="noStrike">
              <a:solidFill>
                <a:srgbClr val="000000"/>
              </a:solidFill>
              <a:latin typeface="Arial"/>
            </a:endParaRPr>
          </a:p>
        </p:txBody>
      </p:sp>
      <p:sp>
        <p:nvSpPr>
          <p:cNvPr id="590" name="CustomShape 2"/>
          <p:cNvSpPr/>
          <p:nvPr/>
        </p:nvSpPr>
        <p:spPr>
          <a:xfrm>
            <a:off x="335520" y="2906640"/>
            <a:ext cx="10725120" cy="147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335520" y="764640"/>
            <a:ext cx="10726560" cy="47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Conclusion</a:t>
            </a:r>
            <a:endParaRPr b="0" lang="en-US" sz="2400" spc="-1" strike="noStrike">
              <a:solidFill>
                <a:srgbClr val="000000"/>
              </a:solidFill>
              <a:latin typeface="Arial"/>
            </a:endParaRPr>
          </a:p>
        </p:txBody>
      </p:sp>
      <p:sp>
        <p:nvSpPr>
          <p:cNvPr id="592" name="CustomShape 2"/>
          <p:cNvSpPr/>
          <p:nvPr/>
        </p:nvSpPr>
        <p:spPr>
          <a:xfrm>
            <a:off x="335520" y="1268640"/>
            <a:ext cx="10726560" cy="5014080"/>
          </a:xfrm>
          <a:prstGeom prst="rect">
            <a:avLst/>
          </a:prstGeom>
          <a:noFill/>
          <a:ln w="0">
            <a:noFill/>
          </a:ln>
        </p:spPr>
        <p:style>
          <a:lnRef idx="0"/>
          <a:fillRef idx="0"/>
          <a:effectRef idx="0"/>
          <a:fontRef idx="minor"/>
        </p:style>
        <p:txBody>
          <a:bodyPr lIns="90000" rIns="90000" tIns="45000" bIns="45000" anchor="ctr">
            <a:noAutofit/>
          </a:bodyPr>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A high-level overview and guide to Life Cycle Assessment</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Goal and Scope definition</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Inventory analysis</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Unit Processes and Process flows</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Impact Assessment</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Impact categories, classification, characterization, weighting, etc. </a:t>
            </a:r>
            <a:endParaRPr b="0" lang="en-US" sz="1800" spc="-1" strike="noStrike">
              <a:solidFill>
                <a:srgbClr val="000000"/>
              </a:solidFill>
              <a:latin typeface="Arial"/>
            </a:endParaRPr>
          </a:p>
          <a:p>
            <a:pPr lvl="1" marL="432000" indent="-215280">
              <a:lnSpc>
                <a:spcPct val="100000"/>
              </a:lnSpc>
              <a:spcBef>
                <a:spcPts val="360"/>
              </a:spcBef>
              <a:buClr>
                <a:srgbClr val="008c4f"/>
              </a:buClr>
              <a:buSzPct val="45000"/>
              <a:buFont typeface="OpenSymbol"/>
              <a:buChar char="—"/>
            </a:pPr>
            <a:r>
              <a:rPr b="0" lang="en-US" sz="1800" spc="-1" strike="noStrike">
                <a:solidFill>
                  <a:srgbClr val="000000"/>
                </a:solidFill>
                <a:latin typeface="DejaVu Sans"/>
                <a:ea typeface="DejaVu Sans"/>
              </a:rPr>
              <a:t>Life Cycle Interpretation</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Evaluation</a:t>
            </a:r>
            <a:endParaRPr b="0" lang="en-US" sz="1800" spc="-1" strike="noStrike">
              <a:solidFill>
                <a:srgbClr val="000000"/>
              </a:solidFill>
              <a:latin typeface="Arial"/>
            </a:endParaRPr>
          </a:p>
          <a:p>
            <a:pPr lvl="2" marL="648000" indent="-215280">
              <a:lnSpc>
                <a:spcPct val="100000"/>
              </a:lnSpc>
              <a:spcBef>
                <a:spcPts val="360"/>
              </a:spcBef>
              <a:buClr>
                <a:srgbClr val="008c4f"/>
              </a:buClr>
              <a:buSzPct val="45000"/>
              <a:buFont typeface="icomoon"/>
              <a:buChar char="—"/>
            </a:pPr>
            <a:r>
              <a:rPr b="0" lang="en-US" sz="1800" spc="-1" strike="noStrike">
                <a:solidFill>
                  <a:srgbClr val="000000"/>
                </a:solidFill>
                <a:latin typeface="DejaVu Sans"/>
                <a:ea typeface="DejaVu Sans"/>
              </a:rPr>
              <a:t>Reporting and Critical review</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Examples from Polestar, 2020 EU Commission report, MushR project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335520" y="4406760"/>
            <a:ext cx="10725120" cy="133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000" spc="-1" strike="noStrike" cap="all">
                <a:solidFill>
                  <a:srgbClr val="008c4f"/>
                </a:solidFill>
                <a:latin typeface="Arial Unicode MS"/>
                <a:ea typeface="DejaVu Sans"/>
              </a:rPr>
              <a:t>ETCE - Exercise E03 / IoT – Exercise 04</a:t>
            </a:r>
            <a:endParaRPr b="0" lang="en-US" sz="3000" spc="-1" strike="noStrike">
              <a:solidFill>
                <a:srgbClr val="000000"/>
              </a:solidFill>
              <a:latin typeface="Arial"/>
            </a:endParaRPr>
          </a:p>
        </p:txBody>
      </p:sp>
      <p:sp>
        <p:nvSpPr>
          <p:cNvPr id="594" name="CustomShape 2"/>
          <p:cNvSpPr/>
          <p:nvPr/>
        </p:nvSpPr>
        <p:spPr>
          <a:xfrm>
            <a:off x="335520" y="2906640"/>
            <a:ext cx="10725120" cy="147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335520" y="764640"/>
            <a:ext cx="10726560" cy="47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DejaVu Sans"/>
                <a:ea typeface="DejaVu Sans"/>
              </a:rPr>
              <a:t>ETCE – E03 / IOT - E04</a:t>
            </a:r>
            <a:endParaRPr b="0" lang="en-US" sz="2400" spc="-1" strike="noStrike">
              <a:solidFill>
                <a:srgbClr val="000000"/>
              </a:solidFill>
              <a:latin typeface="Arial"/>
            </a:endParaRPr>
          </a:p>
        </p:txBody>
      </p:sp>
      <p:sp>
        <p:nvSpPr>
          <p:cNvPr id="596" name="CustomShape 2"/>
          <p:cNvSpPr/>
          <p:nvPr/>
        </p:nvSpPr>
        <p:spPr>
          <a:xfrm>
            <a:off x="335520" y="1268280"/>
            <a:ext cx="10726560" cy="5014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Pick your favourite fruit or vegetable that you regularly buy from the grocery store.</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Compile all the information you can, including:</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Production of the fruit/vegetable</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Transport of the fruit/vegetable to the place you bought it from</a:t>
            </a:r>
            <a:endParaRPr b="0" lang="en-US" sz="1800" spc="-1" strike="noStrike">
              <a:solidFill>
                <a:srgbClr val="000000"/>
              </a:solidFill>
              <a:latin typeface="Arial"/>
            </a:endParaRPr>
          </a:p>
          <a:p>
            <a:pPr lvl="1" marL="432000" indent="-215280">
              <a:lnSpc>
                <a:spcPct val="100000"/>
              </a:lnSpc>
              <a:spcBef>
                <a:spcPts val="360"/>
              </a:spcBef>
              <a:buClr>
                <a:srgbClr val="000000"/>
              </a:buClr>
              <a:buSzPct val="45000"/>
              <a:buFont typeface="OpenSymbol"/>
              <a:buChar char="—"/>
            </a:pP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You can use the automated tools provided in </a:t>
            </a:r>
            <a:r>
              <a:rPr b="0" lang="en-US" sz="1800" spc="-1" strike="noStrike" u="sng">
                <a:solidFill>
                  <a:srgbClr val="0000ff"/>
                </a:solidFill>
                <a:uFillTx/>
                <a:latin typeface="DejaVu Sans"/>
                <a:ea typeface="DejaVu Sans"/>
                <a:hlinkClick r:id="rId1"/>
              </a:rPr>
              <a:t>OpenLCA</a:t>
            </a:r>
            <a:r>
              <a:rPr b="0" lang="en-US" sz="1800" spc="-1" strike="noStrike">
                <a:solidFill>
                  <a:srgbClr val="000000"/>
                </a:solidFill>
                <a:latin typeface="DejaVu Sans"/>
                <a:ea typeface="DejaVu Sans"/>
              </a:rPr>
              <a:t> to do this easily, using the free datasets provided on </a:t>
            </a:r>
            <a:r>
              <a:rPr b="0" lang="en-US" sz="1800" spc="-1" strike="noStrike" u="sng">
                <a:solidFill>
                  <a:srgbClr val="0000ff"/>
                </a:solidFill>
                <a:uFillTx/>
                <a:latin typeface="DejaVu Sans"/>
                <a:ea typeface="DejaVu Sans"/>
                <a:hlinkClick r:id="rId2"/>
              </a:rPr>
              <a:t>OpenLCA Nexus</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We have created a Virtual Machine that might make this easier for you: </a:t>
            </a:r>
            <a:r>
              <a:rPr b="0" lang="en-US" sz="1800" spc="-1" strike="noStrike">
                <a:solidFill>
                  <a:srgbClr val="000000"/>
                </a:solidFill>
                <a:latin typeface="DejaVu Sans"/>
                <a:ea typeface="DejaVu Sans"/>
                <a:hlinkClick r:id="rId3"/>
              </a:rPr>
              <a:t>Link</a:t>
            </a:r>
            <a:r>
              <a:rPr b="0" lang="en-US" sz="1800" spc="-1" strike="noStrike">
                <a:solidFill>
                  <a:srgbClr val="000000"/>
                </a:solidFill>
                <a:latin typeface="DejaVu Sans"/>
                <a:ea typeface="DejaVu Sans"/>
              </a:rPr>
              <a:t> (Password: </a:t>
            </a:r>
            <a:r>
              <a:rPr b="0" lang="en-US" sz="1800" spc="-1" strike="noStrike">
                <a:solidFill>
                  <a:srgbClr val="000000"/>
                </a:solidFill>
                <a:latin typeface="DejaVu Sans Mono"/>
                <a:ea typeface="DejaVu Sans"/>
              </a:rPr>
              <a:t>5cnN59dzVEm5atc</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Suggested detailed tutorial: </a:t>
            </a:r>
            <a:r>
              <a:rPr b="0" lang="en-US" sz="1800" spc="-1" strike="noStrike" u="sng">
                <a:solidFill>
                  <a:srgbClr val="0000ff"/>
                </a:solidFill>
                <a:uFillTx/>
                <a:latin typeface="DejaVu Sans"/>
                <a:ea typeface="DejaVu Sans"/>
                <a:hlinkClick r:id="rId4"/>
              </a:rPr>
              <a:t>Link</a:t>
            </a:r>
            <a:r>
              <a:rPr b="0" lang="en-US" sz="1800" spc="-1" strike="noStrike">
                <a:solidFill>
                  <a:srgbClr val="000000"/>
                </a:solidFill>
                <a:latin typeface="DejaVu Sans"/>
                <a:ea typeface="DejaVu Sans"/>
              </a:rPr>
              <a:t> </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Mushroom tutorial will also be available via </a:t>
            </a:r>
            <a:r>
              <a:rPr b="0" lang="en-US" sz="1800" spc="-1" strike="noStrike" u="sng">
                <a:solidFill>
                  <a:srgbClr val="0000ff"/>
                </a:solidFill>
                <a:uFillTx/>
                <a:latin typeface="DejaVu Sans"/>
                <a:ea typeface="DejaVu Sans"/>
                <a:hlinkClick r:id="rId5"/>
              </a:rPr>
              <a:t>Github</a:t>
            </a:r>
            <a:r>
              <a:rPr b="0" lang="en-US" sz="1800" spc="-1" strike="noStrike">
                <a:solidFill>
                  <a:srgbClr val="000000"/>
                </a:solidFill>
                <a:latin typeface="DejaVu Sans"/>
                <a:ea typeface="DejaVu Sans"/>
              </a:rPr>
              <a:t>.</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Use an existing LCIA methodology, such as BEES+.</a:t>
            </a:r>
            <a:endParaRPr b="0" lang="en-US" sz="1800" spc="-1" strike="noStrike">
              <a:solidFill>
                <a:srgbClr val="000000"/>
              </a:solidFill>
              <a:latin typeface="Arial"/>
            </a:endParaRPr>
          </a:p>
          <a:p>
            <a:pPr marL="195120" indent="-179640">
              <a:lnSpc>
                <a:spcPct val="100000"/>
              </a:lnSpc>
              <a:spcBef>
                <a:spcPts val="360"/>
              </a:spcBef>
              <a:buClr>
                <a:srgbClr val="008c4f"/>
              </a:buClr>
              <a:buSzPct val="80000"/>
              <a:buFont typeface="Wingdings" charset="2"/>
              <a:buChar char=""/>
            </a:pPr>
            <a:r>
              <a:rPr b="0" lang="en-US" sz="1800" spc="-1" strike="noStrike">
                <a:solidFill>
                  <a:srgbClr val="000000"/>
                </a:solidFill>
                <a:latin typeface="DejaVu Sans"/>
                <a:ea typeface="DejaVu Sans"/>
              </a:rPr>
              <a:t>Submit your submission according to the instructions in the exercise sheet.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597" name="CustomShape 3"/>
          <p:cNvSpPr/>
          <p:nvPr/>
        </p:nvSpPr>
        <p:spPr>
          <a:xfrm>
            <a:off x="432720" y="1148040"/>
            <a:ext cx="10335600" cy="4762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en-US" sz="2200" spc="-1" strike="noStrike">
                <a:solidFill>
                  <a:srgbClr val="666666"/>
                </a:solidFill>
                <a:latin typeface="DejaVu Sans"/>
                <a:ea typeface="DejaVu Sans"/>
              </a:rPr>
              <a:t>My Favorite Fruit/Vegetable – LCA using OpenLCA</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335520" y="1268640"/>
            <a:ext cx="10725840" cy="5013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799"/>
              </a:spcBef>
              <a:tabLst>
                <a:tab algn="l" pos="0"/>
              </a:tabLst>
            </a:pPr>
            <a:r>
              <a:rPr b="1" lang="en-US" sz="4000" spc="-1" strike="noStrike">
                <a:solidFill>
                  <a:srgbClr val="000000"/>
                </a:solidFill>
                <a:latin typeface="DejaVu Sans"/>
                <a:ea typeface="DejaVu Sans"/>
              </a:rPr>
              <a:t>Questions?</a:t>
            </a:r>
            <a:endParaRPr b="0" lang="en-US" sz="4000" spc="-1" strike="noStrike">
              <a:solidFill>
                <a:srgbClr val="000000"/>
              </a:solidFill>
              <a:latin typeface="Arial"/>
            </a:endParaRPr>
          </a:p>
        </p:txBody>
      </p:sp>
      <p:sp>
        <p:nvSpPr>
          <p:cNvPr id="599" name="CustomShape 2"/>
          <p:cNvSpPr/>
          <p:nvPr/>
        </p:nvSpPr>
        <p:spPr>
          <a:xfrm>
            <a:off x="335520" y="764640"/>
            <a:ext cx="10725840" cy="47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35520" y="76464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GB" sz="2400" spc="-1" strike="noStrike">
                <a:solidFill>
                  <a:srgbClr val="000000"/>
                </a:solidFill>
                <a:latin typeface="DejaVu Sans"/>
                <a:ea typeface="DejaVu Sans"/>
              </a:rPr>
              <a:t>LCA – Motivation</a:t>
            </a:r>
            <a:endParaRPr b="0" lang="en-US" sz="2400" spc="-1" strike="noStrike">
              <a:solidFill>
                <a:srgbClr val="000000"/>
              </a:solidFill>
              <a:latin typeface="Arial"/>
            </a:endParaRPr>
          </a:p>
        </p:txBody>
      </p:sp>
      <p:sp>
        <p:nvSpPr>
          <p:cNvPr id="239" name="CustomShape 2"/>
          <p:cNvSpPr/>
          <p:nvPr/>
        </p:nvSpPr>
        <p:spPr>
          <a:xfrm>
            <a:off x="6095880" y="1268640"/>
            <a:ext cx="4971960" cy="5020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479"/>
              </a:spcBef>
              <a:tabLst>
                <a:tab algn="l" pos="0"/>
              </a:tabLst>
            </a:pPr>
            <a:r>
              <a:rPr b="1" lang="en-US" sz="2400" spc="-1" strike="noStrike">
                <a:solidFill>
                  <a:srgbClr val="000000"/>
                </a:solidFill>
                <a:latin typeface="DejaVu Sans"/>
                <a:ea typeface="DejaVu Sans"/>
              </a:rPr>
              <a:t>Battery Electric Vehicles (EV) </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0" lang="en-US" sz="2400" spc="-1" strike="noStrike">
                <a:solidFill>
                  <a:srgbClr val="000000"/>
                </a:solidFill>
                <a:latin typeface="DejaVu Sans"/>
                <a:ea typeface="DejaVu Sans"/>
              </a:rPr>
              <a:t>Or</a:t>
            </a:r>
            <a:endParaRPr b="0" lang="en-US" sz="2400" spc="-1" strike="noStrike">
              <a:solidFill>
                <a:srgbClr val="000000"/>
              </a:solidFill>
              <a:latin typeface="Arial"/>
            </a:endParaRPr>
          </a:p>
          <a:p>
            <a:pPr algn="ctr">
              <a:lnSpc>
                <a:spcPct val="100000"/>
              </a:lnSpc>
              <a:spcBef>
                <a:spcPts val="479"/>
              </a:spcBef>
              <a:tabLst>
                <a:tab algn="l" pos="0"/>
              </a:tabLst>
            </a:pPr>
            <a:endParaRPr b="0" lang="en-US" sz="2400" spc="-1" strike="noStrike">
              <a:solidFill>
                <a:srgbClr val="000000"/>
              </a:solidFill>
              <a:latin typeface="Arial"/>
            </a:endParaRPr>
          </a:p>
          <a:p>
            <a:pPr algn="ctr">
              <a:lnSpc>
                <a:spcPct val="100000"/>
              </a:lnSpc>
              <a:spcBef>
                <a:spcPts val="479"/>
              </a:spcBef>
              <a:tabLst>
                <a:tab algn="l" pos="0"/>
              </a:tabLst>
            </a:pPr>
            <a:r>
              <a:rPr b="1" lang="en-US" sz="2400" spc="-1" strike="noStrike">
                <a:solidFill>
                  <a:srgbClr val="000000"/>
                </a:solidFill>
                <a:latin typeface="DejaVu Sans"/>
                <a:ea typeface="DejaVu Sans"/>
              </a:rPr>
              <a:t>Internal Combustion Engine Vehicles</a:t>
            </a:r>
            <a:endParaRPr b="0" lang="en-US" sz="2400" spc="-1" strike="noStrike">
              <a:solidFill>
                <a:srgbClr val="000000"/>
              </a:solidFill>
              <a:latin typeface="Arial"/>
            </a:endParaRPr>
          </a:p>
        </p:txBody>
      </p:sp>
      <p:pic>
        <p:nvPicPr>
          <p:cNvPr id="240" name="Grafik 4_0" descr=""/>
          <p:cNvPicPr/>
          <p:nvPr/>
        </p:nvPicPr>
        <p:blipFill>
          <a:blip r:embed="rId1"/>
          <a:stretch/>
        </p:blipFill>
        <p:spPr>
          <a:xfrm>
            <a:off x="842760" y="1608120"/>
            <a:ext cx="4228920" cy="3620880"/>
          </a:xfrm>
          <a:prstGeom prst="rect">
            <a:avLst/>
          </a:prstGeom>
          <a:ln w="0">
            <a:noFill/>
          </a:ln>
        </p:spPr>
      </p:pic>
      <p:sp>
        <p:nvSpPr>
          <p:cNvPr id="241" name="CustomShape 3"/>
          <p:cNvSpPr/>
          <p:nvPr/>
        </p:nvSpPr>
        <p:spPr>
          <a:xfrm>
            <a:off x="274320" y="6492240"/>
            <a:ext cx="1051560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00" spc="-1" strike="noStrike">
                <a:solidFill>
                  <a:srgbClr val="a6a6a6"/>
                </a:solidFill>
                <a:latin typeface="Roboto"/>
                <a:ea typeface="Roboto"/>
              </a:rPr>
              <a:t>Benjamin Leiding – </a:t>
            </a:r>
            <a:r>
              <a:rPr b="0" lang="en-US" sz="900" spc="-1" strike="noStrike" u="sng">
                <a:solidFill>
                  <a:srgbClr val="0000ff"/>
                </a:solidFill>
                <a:uFillTx/>
                <a:latin typeface="Roboto"/>
                <a:ea typeface="Roboto"/>
                <a:hlinkClick r:id="rId2"/>
              </a:rPr>
              <a:t>CC BY-SA 4.0</a:t>
            </a:r>
            <a:r>
              <a:rPr b="0" lang="en-US" sz="900" spc="-1" strike="noStrike">
                <a:solidFill>
                  <a:srgbClr val="a6a6a6"/>
                </a:solidFill>
                <a:latin typeface="Roboto"/>
                <a:ea typeface="Roboto"/>
              </a:rPr>
              <a:t>. </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335880" y="736200"/>
            <a:ext cx="10732680" cy="4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400" spc="-1" strike="noStrike">
                <a:solidFill>
                  <a:srgbClr val="000000"/>
                </a:solidFill>
                <a:latin typeface="DejaVu Sans"/>
                <a:ea typeface="DejaVu Sans"/>
              </a:rPr>
              <a:t>EV Break-Even Point?</a:t>
            </a:r>
            <a:endParaRPr b="0" lang="en-US" sz="2400" spc="-1" strike="noStrike">
              <a:solidFill>
                <a:srgbClr val="000000"/>
              </a:solidFill>
              <a:latin typeface="Arial"/>
            </a:endParaRPr>
          </a:p>
        </p:txBody>
      </p:sp>
      <p:sp>
        <p:nvSpPr>
          <p:cNvPr id="243" name="CustomShape 2"/>
          <p:cNvSpPr/>
          <p:nvPr/>
        </p:nvSpPr>
        <p:spPr>
          <a:xfrm>
            <a:off x="335880" y="1240200"/>
            <a:ext cx="10732680" cy="5020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4" name="CustomShape 3"/>
          <p:cNvSpPr/>
          <p:nvPr/>
        </p:nvSpPr>
        <p:spPr>
          <a:xfrm>
            <a:off x="488160" y="1392480"/>
            <a:ext cx="3125160" cy="5020200"/>
          </a:xfrm>
          <a:prstGeom prst="rect">
            <a:avLst/>
          </a:prstGeom>
          <a:noFill/>
          <a:ln w="0">
            <a:solidFill>
              <a:srgbClr val="ffffff"/>
            </a:solidFill>
          </a:ln>
        </p:spPr>
        <p:style>
          <a:lnRef idx="0"/>
          <a:fillRef idx="0"/>
          <a:effectRef idx="0"/>
          <a:fontRef idx="minor"/>
        </p:style>
        <p:txBody>
          <a:bodyPr lIns="90000" rIns="90000" tIns="45000" bIns="45000" anchor="ctr">
            <a:noAutofit/>
          </a:bodyPr>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0 – 50.000km </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50.000 – 100.000km</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100.000 – 150.000km </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150.000 – 200.000km</a:t>
            </a:r>
            <a:endParaRPr b="0" lang="en-US" sz="1800" spc="-1" strike="noStrike">
              <a:solidFill>
                <a:srgbClr val="000000"/>
              </a:solidFill>
              <a:latin typeface="Arial"/>
            </a:endParaRPr>
          </a:p>
          <a:p>
            <a:pPr marL="343440" indent="-339120">
              <a:lnSpc>
                <a:spcPct val="100000"/>
              </a:lnSpc>
              <a:spcBef>
                <a:spcPts val="360"/>
              </a:spcBef>
              <a:buClr>
                <a:srgbClr val="008c4f"/>
              </a:buClr>
              <a:buSzPct val="115000"/>
              <a:buFont typeface="Arial"/>
              <a:buAutoNum type="alphaLcPeriod"/>
            </a:pPr>
            <a:r>
              <a:rPr b="0" lang="de-DE" sz="1800" spc="-1" strike="noStrike">
                <a:solidFill>
                  <a:srgbClr val="000000"/>
                </a:solidFill>
                <a:latin typeface="DejaVu Sans"/>
                <a:ea typeface="DejaVu Sans"/>
              </a:rPr>
              <a:t>After 200.000km</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sp>
        <p:nvSpPr>
          <p:cNvPr id="245" name="CustomShape 4"/>
          <p:cNvSpPr/>
          <p:nvPr/>
        </p:nvSpPr>
        <p:spPr>
          <a:xfrm>
            <a:off x="385200" y="1600200"/>
            <a:ext cx="8672400" cy="87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DejaVu Sans"/>
                <a:ea typeface="DejaVu Sans"/>
              </a:rPr>
              <a:t>What is the </a:t>
            </a:r>
            <a:r>
              <a:rPr b="1" lang="en-US" sz="1800" spc="-1" strike="noStrike">
                <a:solidFill>
                  <a:srgbClr val="000000"/>
                </a:solidFill>
                <a:latin typeface="DejaVu Sans"/>
                <a:ea typeface="DejaVu Sans"/>
              </a:rPr>
              <a:t>break-even</a:t>
            </a:r>
            <a:r>
              <a:rPr b="0" lang="en-US" sz="1800" spc="-1" strike="noStrike">
                <a:solidFill>
                  <a:srgbClr val="000000"/>
                </a:solidFill>
                <a:latin typeface="DejaVu Sans"/>
                <a:ea typeface="DejaVu Sans"/>
              </a:rPr>
              <a:t> point (in km) after which an EV would have caused fewer emissions than an Internal Combustion Engine (ICE?)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6634</TotalTime>
  <Application>LibreOffice/7.5.2.2$Linux_X86_64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2013-05-21T09:22:36Z</dcterms:created>
  <dc:creator>Hooby</dc:creator>
  <dc:description/>
  <dc:language>en-US</dc:language>
  <cp:lastModifiedBy/>
  <dcterms:modified xsi:type="dcterms:W3CDTF">2023-05-07T21:16:31Z</dcterms:modified>
  <cp:revision>4172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5</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20</vt:i4>
  </property>
</Properties>
</file>